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61" r:id="rId2"/>
    <p:sldId id="332" r:id="rId3"/>
    <p:sldId id="363" r:id="rId4"/>
    <p:sldId id="257" r:id="rId5"/>
    <p:sldId id="258" r:id="rId6"/>
    <p:sldId id="259" r:id="rId7"/>
    <p:sldId id="260" r:id="rId8"/>
    <p:sldId id="261" r:id="rId9"/>
    <p:sldId id="262" r:id="rId10"/>
    <p:sldId id="288" r:id="rId11"/>
    <p:sldId id="263" r:id="rId12"/>
    <p:sldId id="264" r:id="rId13"/>
    <p:sldId id="265" r:id="rId14"/>
    <p:sldId id="289" r:id="rId15"/>
    <p:sldId id="266" r:id="rId16"/>
    <p:sldId id="290" r:id="rId17"/>
    <p:sldId id="291" r:id="rId18"/>
    <p:sldId id="292" r:id="rId19"/>
    <p:sldId id="267" r:id="rId20"/>
    <p:sldId id="293" r:id="rId21"/>
    <p:sldId id="268" r:id="rId22"/>
    <p:sldId id="269" r:id="rId23"/>
    <p:sldId id="270" r:id="rId24"/>
    <p:sldId id="271" r:id="rId25"/>
    <p:sldId id="272" r:id="rId26"/>
    <p:sldId id="273" r:id="rId27"/>
    <p:sldId id="274" r:id="rId28"/>
    <p:sldId id="294" r:id="rId29"/>
    <p:sldId id="275" r:id="rId30"/>
    <p:sldId id="276" r:id="rId31"/>
    <p:sldId id="277" r:id="rId32"/>
    <p:sldId id="368" r:id="rId33"/>
    <p:sldId id="369" r:id="rId34"/>
    <p:sldId id="3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375147-FC96-4598-8372-C9A146832D4D}" type="datetimeFigureOut">
              <a:rPr lang="en-IN" smtClean="0"/>
              <a:t>24-09-2022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C276F-D040-42E5-99A9-38A20BDECD89}" type="slidenum">
              <a:rPr lang="en-IN" smtClean="0"/>
              <a:t>‹#›</a:t>
            </a:fld>
            <a:endParaRPr lang="en-IN"/>
          </a:p>
        </p:txBody>
      </p:sp>
    </p:spTree>
    <p:extLst>
      <p:ext uri="{BB962C8B-B14F-4D97-AF65-F5344CB8AC3E}">
        <p14:creationId xmlns:p14="http://schemas.microsoft.com/office/powerpoint/2010/main" val="1722466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D8A4DED3-9E84-469F-8F15-9B019521DD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D688E10B-F41F-48BB-98EA-7AD717486D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宋体" panose="02010600030101010101" pitchFamily="2" charset="-122"/>
            </a:endParaRPr>
          </a:p>
        </p:txBody>
      </p:sp>
      <p:sp>
        <p:nvSpPr>
          <p:cNvPr id="162820" name="Slide Number Placeholder 3">
            <a:extLst>
              <a:ext uri="{FF2B5EF4-FFF2-40B4-BE49-F238E27FC236}">
                <a16:creationId xmlns:a16="http://schemas.microsoft.com/office/drawing/2014/main" id="{50E7E69F-5987-4410-AD26-431559A315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99DDFB6F-349E-47E9-82CC-EE3C521D8819}" type="slidenum">
              <a:rPr lang="en-US" altLang="en-US" smtClean="0">
                <a:latin typeface="Arial" panose="020B0604020202020204" pitchFamily="34" charset="0"/>
              </a:rPr>
              <a:pPr>
                <a:spcBef>
                  <a:spcPct val="0"/>
                </a:spcBef>
              </a:pPr>
              <a:t>34</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161E7-5C65-4AEB-B5C5-4BD42C68B3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FC417C9-A7ED-4CCB-A179-B2E336E710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C3CE23C-DD78-4EE7-9294-681F081A9512}"/>
              </a:ext>
            </a:extLst>
          </p:cNvPr>
          <p:cNvSpPr>
            <a:spLocks noGrp="1"/>
          </p:cNvSpPr>
          <p:nvPr>
            <p:ph type="dt" sz="half" idx="10"/>
          </p:nvPr>
        </p:nvSpPr>
        <p:spPr/>
        <p:txBody>
          <a:bodyPr/>
          <a:lstStyle/>
          <a:p>
            <a:fld id="{0D2EE2FF-B13D-45BE-84DE-F37BCFC8B167}" type="datetimeFigureOut">
              <a:rPr lang="en-IN" smtClean="0"/>
              <a:t>24-09-2022</a:t>
            </a:fld>
            <a:endParaRPr lang="en-IN"/>
          </a:p>
        </p:txBody>
      </p:sp>
      <p:sp>
        <p:nvSpPr>
          <p:cNvPr id="5" name="Footer Placeholder 4">
            <a:extLst>
              <a:ext uri="{FF2B5EF4-FFF2-40B4-BE49-F238E27FC236}">
                <a16:creationId xmlns:a16="http://schemas.microsoft.com/office/drawing/2014/main" id="{A40B7BB1-C462-4F3F-8FE4-FC477B22E37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E48F8F-F231-4D7F-896A-FF73E15BF309}"/>
              </a:ext>
            </a:extLst>
          </p:cNvPr>
          <p:cNvSpPr>
            <a:spLocks noGrp="1"/>
          </p:cNvSpPr>
          <p:nvPr>
            <p:ph type="sldNum" sz="quarter" idx="12"/>
          </p:nvPr>
        </p:nvSpPr>
        <p:spPr/>
        <p:txBody>
          <a:bodyPr/>
          <a:lstStyle/>
          <a:p>
            <a:fld id="{216D68F6-3363-4619-A56A-33FD105AE882}" type="slidenum">
              <a:rPr lang="en-IN" smtClean="0"/>
              <a:t>‹#›</a:t>
            </a:fld>
            <a:endParaRPr lang="en-IN"/>
          </a:p>
        </p:txBody>
      </p:sp>
    </p:spTree>
    <p:extLst>
      <p:ext uri="{BB962C8B-B14F-4D97-AF65-F5344CB8AC3E}">
        <p14:creationId xmlns:p14="http://schemas.microsoft.com/office/powerpoint/2010/main" val="225104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D191D-1160-4F66-8AC5-BE800FDF51E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93DD762-2EA2-4146-900F-09F9AACAC6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27C10A5-5747-42FF-8F97-C78B683916E6}"/>
              </a:ext>
            </a:extLst>
          </p:cNvPr>
          <p:cNvSpPr>
            <a:spLocks noGrp="1"/>
          </p:cNvSpPr>
          <p:nvPr>
            <p:ph type="dt" sz="half" idx="10"/>
          </p:nvPr>
        </p:nvSpPr>
        <p:spPr/>
        <p:txBody>
          <a:bodyPr/>
          <a:lstStyle/>
          <a:p>
            <a:fld id="{0D2EE2FF-B13D-45BE-84DE-F37BCFC8B167}" type="datetimeFigureOut">
              <a:rPr lang="en-IN" smtClean="0"/>
              <a:t>24-09-2022</a:t>
            </a:fld>
            <a:endParaRPr lang="en-IN"/>
          </a:p>
        </p:txBody>
      </p:sp>
      <p:sp>
        <p:nvSpPr>
          <p:cNvPr id="5" name="Footer Placeholder 4">
            <a:extLst>
              <a:ext uri="{FF2B5EF4-FFF2-40B4-BE49-F238E27FC236}">
                <a16:creationId xmlns:a16="http://schemas.microsoft.com/office/drawing/2014/main" id="{62CF7A6B-2573-449B-9E8C-F2702294F8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AA346AA-2604-43BD-BC47-B5B5BD145DB8}"/>
              </a:ext>
            </a:extLst>
          </p:cNvPr>
          <p:cNvSpPr>
            <a:spLocks noGrp="1"/>
          </p:cNvSpPr>
          <p:nvPr>
            <p:ph type="sldNum" sz="quarter" idx="12"/>
          </p:nvPr>
        </p:nvSpPr>
        <p:spPr/>
        <p:txBody>
          <a:bodyPr/>
          <a:lstStyle/>
          <a:p>
            <a:fld id="{216D68F6-3363-4619-A56A-33FD105AE882}" type="slidenum">
              <a:rPr lang="en-IN" smtClean="0"/>
              <a:t>‹#›</a:t>
            </a:fld>
            <a:endParaRPr lang="en-IN"/>
          </a:p>
        </p:txBody>
      </p:sp>
    </p:spTree>
    <p:extLst>
      <p:ext uri="{BB962C8B-B14F-4D97-AF65-F5344CB8AC3E}">
        <p14:creationId xmlns:p14="http://schemas.microsoft.com/office/powerpoint/2010/main" val="378181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F3A3B1-7C9A-47D2-8308-2157FE8741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1780218-4B11-4F7F-854E-F4822358D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E3A9F3E-C60D-4191-9530-A869FA4733A9}"/>
              </a:ext>
            </a:extLst>
          </p:cNvPr>
          <p:cNvSpPr>
            <a:spLocks noGrp="1"/>
          </p:cNvSpPr>
          <p:nvPr>
            <p:ph type="dt" sz="half" idx="10"/>
          </p:nvPr>
        </p:nvSpPr>
        <p:spPr/>
        <p:txBody>
          <a:bodyPr/>
          <a:lstStyle/>
          <a:p>
            <a:fld id="{0D2EE2FF-B13D-45BE-84DE-F37BCFC8B167}" type="datetimeFigureOut">
              <a:rPr lang="en-IN" smtClean="0"/>
              <a:t>24-09-2022</a:t>
            </a:fld>
            <a:endParaRPr lang="en-IN"/>
          </a:p>
        </p:txBody>
      </p:sp>
      <p:sp>
        <p:nvSpPr>
          <p:cNvPr id="5" name="Footer Placeholder 4">
            <a:extLst>
              <a:ext uri="{FF2B5EF4-FFF2-40B4-BE49-F238E27FC236}">
                <a16:creationId xmlns:a16="http://schemas.microsoft.com/office/drawing/2014/main" id="{01BBDB6F-5FAB-4D63-B8F6-6360D7C2317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4FCD5D6-032B-4458-BEC7-274F9E239EB3}"/>
              </a:ext>
            </a:extLst>
          </p:cNvPr>
          <p:cNvSpPr>
            <a:spLocks noGrp="1"/>
          </p:cNvSpPr>
          <p:nvPr>
            <p:ph type="sldNum" sz="quarter" idx="12"/>
          </p:nvPr>
        </p:nvSpPr>
        <p:spPr/>
        <p:txBody>
          <a:bodyPr/>
          <a:lstStyle/>
          <a:p>
            <a:fld id="{216D68F6-3363-4619-A56A-33FD105AE882}" type="slidenum">
              <a:rPr lang="en-IN" smtClean="0"/>
              <a:t>‹#›</a:t>
            </a:fld>
            <a:endParaRPr lang="en-IN"/>
          </a:p>
        </p:txBody>
      </p:sp>
    </p:spTree>
    <p:extLst>
      <p:ext uri="{BB962C8B-B14F-4D97-AF65-F5344CB8AC3E}">
        <p14:creationId xmlns:p14="http://schemas.microsoft.com/office/powerpoint/2010/main" val="49394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7ED7-E056-4E02-83F5-88A01E337AA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E490CAC-8964-4FD7-B645-9333445943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2162C18-AF2C-4650-9DF6-A74264BC41C8}"/>
              </a:ext>
            </a:extLst>
          </p:cNvPr>
          <p:cNvSpPr>
            <a:spLocks noGrp="1"/>
          </p:cNvSpPr>
          <p:nvPr>
            <p:ph type="dt" sz="half" idx="10"/>
          </p:nvPr>
        </p:nvSpPr>
        <p:spPr/>
        <p:txBody>
          <a:bodyPr/>
          <a:lstStyle/>
          <a:p>
            <a:fld id="{0D2EE2FF-B13D-45BE-84DE-F37BCFC8B167}" type="datetimeFigureOut">
              <a:rPr lang="en-IN" smtClean="0"/>
              <a:t>24-09-2022</a:t>
            </a:fld>
            <a:endParaRPr lang="en-IN"/>
          </a:p>
        </p:txBody>
      </p:sp>
      <p:sp>
        <p:nvSpPr>
          <p:cNvPr id="5" name="Footer Placeholder 4">
            <a:extLst>
              <a:ext uri="{FF2B5EF4-FFF2-40B4-BE49-F238E27FC236}">
                <a16:creationId xmlns:a16="http://schemas.microsoft.com/office/drawing/2014/main" id="{B11069C0-F681-4CCF-AA0C-B9BE4CC3018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AB5B8D8-904D-4095-87F5-CCDA1BF0DE63}"/>
              </a:ext>
            </a:extLst>
          </p:cNvPr>
          <p:cNvSpPr>
            <a:spLocks noGrp="1"/>
          </p:cNvSpPr>
          <p:nvPr>
            <p:ph type="sldNum" sz="quarter" idx="12"/>
          </p:nvPr>
        </p:nvSpPr>
        <p:spPr/>
        <p:txBody>
          <a:bodyPr/>
          <a:lstStyle/>
          <a:p>
            <a:fld id="{216D68F6-3363-4619-A56A-33FD105AE882}" type="slidenum">
              <a:rPr lang="en-IN" smtClean="0"/>
              <a:t>‹#›</a:t>
            </a:fld>
            <a:endParaRPr lang="en-IN"/>
          </a:p>
        </p:txBody>
      </p:sp>
    </p:spTree>
    <p:extLst>
      <p:ext uri="{BB962C8B-B14F-4D97-AF65-F5344CB8AC3E}">
        <p14:creationId xmlns:p14="http://schemas.microsoft.com/office/powerpoint/2010/main" val="344817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A3C9-D000-44A7-9B94-8B16D7F838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AA71B6-E165-463B-9341-6544F72B5D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2D8C50-4F53-44F0-B57E-A367D07A180F}"/>
              </a:ext>
            </a:extLst>
          </p:cNvPr>
          <p:cNvSpPr>
            <a:spLocks noGrp="1"/>
          </p:cNvSpPr>
          <p:nvPr>
            <p:ph type="dt" sz="half" idx="10"/>
          </p:nvPr>
        </p:nvSpPr>
        <p:spPr/>
        <p:txBody>
          <a:bodyPr/>
          <a:lstStyle/>
          <a:p>
            <a:fld id="{0D2EE2FF-B13D-45BE-84DE-F37BCFC8B167}" type="datetimeFigureOut">
              <a:rPr lang="en-IN" smtClean="0"/>
              <a:t>24-09-2022</a:t>
            </a:fld>
            <a:endParaRPr lang="en-IN"/>
          </a:p>
        </p:txBody>
      </p:sp>
      <p:sp>
        <p:nvSpPr>
          <p:cNvPr id="5" name="Footer Placeholder 4">
            <a:extLst>
              <a:ext uri="{FF2B5EF4-FFF2-40B4-BE49-F238E27FC236}">
                <a16:creationId xmlns:a16="http://schemas.microsoft.com/office/drawing/2014/main" id="{B65F6E74-D55D-4248-9CD1-EC3264BFEAC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C49055F-4B83-424D-9292-CB187DA185C6}"/>
              </a:ext>
            </a:extLst>
          </p:cNvPr>
          <p:cNvSpPr>
            <a:spLocks noGrp="1"/>
          </p:cNvSpPr>
          <p:nvPr>
            <p:ph type="sldNum" sz="quarter" idx="12"/>
          </p:nvPr>
        </p:nvSpPr>
        <p:spPr/>
        <p:txBody>
          <a:bodyPr/>
          <a:lstStyle/>
          <a:p>
            <a:fld id="{216D68F6-3363-4619-A56A-33FD105AE882}" type="slidenum">
              <a:rPr lang="en-IN" smtClean="0"/>
              <a:t>‹#›</a:t>
            </a:fld>
            <a:endParaRPr lang="en-IN"/>
          </a:p>
        </p:txBody>
      </p:sp>
    </p:spTree>
    <p:extLst>
      <p:ext uri="{BB962C8B-B14F-4D97-AF65-F5344CB8AC3E}">
        <p14:creationId xmlns:p14="http://schemas.microsoft.com/office/powerpoint/2010/main" val="772335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2763-CDC1-4189-A7AB-4D7AE85C283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18EF46B-B129-4B9A-9D3B-6D76048F5F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C610DA8-5C4A-4FC9-BB27-68CBCAB25B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DFA0C53-9584-4DA9-80F3-C447CEAD2DED}"/>
              </a:ext>
            </a:extLst>
          </p:cNvPr>
          <p:cNvSpPr>
            <a:spLocks noGrp="1"/>
          </p:cNvSpPr>
          <p:nvPr>
            <p:ph type="dt" sz="half" idx="10"/>
          </p:nvPr>
        </p:nvSpPr>
        <p:spPr/>
        <p:txBody>
          <a:bodyPr/>
          <a:lstStyle/>
          <a:p>
            <a:fld id="{0D2EE2FF-B13D-45BE-84DE-F37BCFC8B167}" type="datetimeFigureOut">
              <a:rPr lang="en-IN" smtClean="0"/>
              <a:t>24-09-2022</a:t>
            </a:fld>
            <a:endParaRPr lang="en-IN"/>
          </a:p>
        </p:txBody>
      </p:sp>
      <p:sp>
        <p:nvSpPr>
          <p:cNvPr id="6" name="Footer Placeholder 5">
            <a:extLst>
              <a:ext uri="{FF2B5EF4-FFF2-40B4-BE49-F238E27FC236}">
                <a16:creationId xmlns:a16="http://schemas.microsoft.com/office/drawing/2014/main" id="{36780BDF-954E-48B5-BD80-0C9717FD234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16CFDD2-9DC2-440F-8076-6AD661F9C92F}"/>
              </a:ext>
            </a:extLst>
          </p:cNvPr>
          <p:cNvSpPr>
            <a:spLocks noGrp="1"/>
          </p:cNvSpPr>
          <p:nvPr>
            <p:ph type="sldNum" sz="quarter" idx="12"/>
          </p:nvPr>
        </p:nvSpPr>
        <p:spPr/>
        <p:txBody>
          <a:bodyPr/>
          <a:lstStyle/>
          <a:p>
            <a:fld id="{216D68F6-3363-4619-A56A-33FD105AE882}" type="slidenum">
              <a:rPr lang="en-IN" smtClean="0"/>
              <a:t>‹#›</a:t>
            </a:fld>
            <a:endParaRPr lang="en-IN"/>
          </a:p>
        </p:txBody>
      </p:sp>
    </p:spTree>
    <p:extLst>
      <p:ext uri="{BB962C8B-B14F-4D97-AF65-F5344CB8AC3E}">
        <p14:creationId xmlns:p14="http://schemas.microsoft.com/office/powerpoint/2010/main" val="4196159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30A3-1AC5-4942-9497-ACF3920B691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377FDC5-066D-4C18-BB0E-7A78736EA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7962E2-AD8D-476E-A24E-796E1E5323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D45ADAF-B8D4-49B5-A81A-6A534507C9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E7AAC-9989-4037-8960-A0DF84A975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2D843E8A-10B0-441B-B22A-AF221EC33B5A}"/>
              </a:ext>
            </a:extLst>
          </p:cNvPr>
          <p:cNvSpPr>
            <a:spLocks noGrp="1"/>
          </p:cNvSpPr>
          <p:nvPr>
            <p:ph type="dt" sz="half" idx="10"/>
          </p:nvPr>
        </p:nvSpPr>
        <p:spPr/>
        <p:txBody>
          <a:bodyPr/>
          <a:lstStyle/>
          <a:p>
            <a:fld id="{0D2EE2FF-B13D-45BE-84DE-F37BCFC8B167}" type="datetimeFigureOut">
              <a:rPr lang="en-IN" smtClean="0"/>
              <a:t>24-09-2022</a:t>
            </a:fld>
            <a:endParaRPr lang="en-IN"/>
          </a:p>
        </p:txBody>
      </p:sp>
      <p:sp>
        <p:nvSpPr>
          <p:cNvPr id="8" name="Footer Placeholder 7">
            <a:extLst>
              <a:ext uri="{FF2B5EF4-FFF2-40B4-BE49-F238E27FC236}">
                <a16:creationId xmlns:a16="http://schemas.microsoft.com/office/drawing/2014/main" id="{7E9BD9FC-7260-4CD8-822A-EAB1A803CE9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CC7AC46-7F51-49E4-8A58-703B7114A5FB}"/>
              </a:ext>
            </a:extLst>
          </p:cNvPr>
          <p:cNvSpPr>
            <a:spLocks noGrp="1"/>
          </p:cNvSpPr>
          <p:nvPr>
            <p:ph type="sldNum" sz="quarter" idx="12"/>
          </p:nvPr>
        </p:nvSpPr>
        <p:spPr/>
        <p:txBody>
          <a:bodyPr/>
          <a:lstStyle/>
          <a:p>
            <a:fld id="{216D68F6-3363-4619-A56A-33FD105AE882}" type="slidenum">
              <a:rPr lang="en-IN" smtClean="0"/>
              <a:t>‹#›</a:t>
            </a:fld>
            <a:endParaRPr lang="en-IN"/>
          </a:p>
        </p:txBody>
      </p:sp>
    </p:spTree>
    <p:extLst>
      <p:ext uri="{BB962C8B-B14F-4D97-AF65-F5344CB8AC3E}">
        <p14:creationId xmlns:p14="http://schemas.microsoft.com/office/powerpoint/2010/main" val="210479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F1CE-02BC-4E04-90CC-5FDC5112F1C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BC88856-656C-4893-8670-C01EB7434B1F}"/>
              </a:ext>
            </a:extLst>
          </p:cNvPr>
          <p:cNvSpPr>
            <a:spLocks noGrp="1"/>
          </p:cNvSpPr>
          <p:nvPr>
            <p:ph type="dt" sz="half" idx="10"/>
          </p:nvPr>
        </p:nvSpPr>
        <p:spPr/>
        <p:txBody>
          <a:bodyPr/>
          <a:lstStyle/>
          <a:p>
            <a:fld id="{0D2EE2FF-B13D-45BE-84DE-F37BCFC8B167}" type="datetimeFigureOut">
              <a:rPr lang="en-IN" smtClean="0"/>
              <a:t>24-09-2022</a:t>
            </a:fld>
            <a:endParaRPr lang="en-IN"/>
          </a:p>
        </p:txBody>
      </p:sp>
      <p:sp>
        <p:nvSpPr>
          <p:cNvPr id="4" name="Footer Placeholder 3">
            <a:extLst>
              <a:ext uri="{FF2B5EF4-FFF2-40B4-BE49-F238E27FC236}">
                <a16:creationId xmlns:a16="http://schemas.microsoft.com/office/drawing/2014/main" id="{E779C112-7C15-41BA-A2D7-1A3E4A374BB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2B63E6D-8BD2-4AB8-8C83-CD5D769F85E6}"/>
              </a:ext>
            </a:extLst>
          </p:cNvPr>
          <p:cNvSpPr>
            <a:spLocks noGrp="1"/>
          </p:cNvSpPr>
          <p:nvPr>
            <p:ph type="sldNum" sz="quarter" idx="12"/>
          </p:nvPr>
        </p:nvSpPr>
        <p:spPr/>
        <p:txBody>
          <a:bodyPr/>
          <a:lstStyle/>
          <a:p>
            <a:fld id="{216D68F6-3363-4619-A56A-33FD105AE882}" type="slidenum">
              <a:rPr lang="en-IN" smtClean="0"/>
              <a:t>‹#›</a:t>
            </a:fld>
            <a:endParaRPr lang="en-IN"/>
          </a:p>
        </p:txBody>
      </p:sp>
    </p:spTree>
    <p:extLst>
      <p:ext uri="{BB962C8B-B14F-4D97-AF65-F5344CB8AC3E}">
        <p14:creationId xmlns:p14="http://schemas.microsoft.com/office/powerpoint/2010/main" val="331867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3E3665-48A4-4490-8FB7-413ADA85856A}"/>
              </a:ext>
            </a:extLst>
          </p:cNvPr>
          <p:cNvSpPr>
            <a:spLocks noGrp="1"/>
          </p:cNvSpPr>
          <p:nvPr>
            <p:ph type="dt" sz="half" idx="10"/>
          </p:nvPr>
        </p:nvSpPr>
        <p:spPr/>
        <p:txBody>
          <a:bodyPr/>
          <a:lstStyle/>
          <a:p>
            <a:fld id="{0D2EE2FF-B13D-45BE-84DE-F37BCFC8B167}" type="datetimeFigureOut">
              <a:rPr lang="en-IN" smtClean="0"/>
              <a:t>24-09-2022</a:t>
            </a:fld>
            <a:endParaRPr lang="en-IN"/>
          </a:p>
        </p:txBody>
      </p:sp>
      <p:sp>
        <p:nvSpPr>
          <p:cNvPr id="3" name="Footer Placeholder 2">
            <a:extLst>
              <a:ext uri="{FF2B5EF4-FFF2-40B4-BE49-F238E27FC236}">
                <a16:creationId xmlns:a16="http://schemas.microsoft.com/office/drawing/2014/main" id="{41D04953-905F-441D-A45B-2A694A3A2A4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CDD6C26-4CB1-45E0-B97F-E2AA893320D6}"/>
              </a:ext>
            </a:extLst>
          </p:cNvPr>
          <p:cNvSpPr>
            <a:spLocks noGrp="1"/>
          </p:cNvSpPr>
          <p:nvPr>
            <p:ph type="sldNum" sz="quarter" idx="12"/>
          </p:nvPr>
        </p:nvSpPr>
        <p:spPr/>
        <p:txBody>
          <a:bodyPr/>
          <a:lstStyle/>
          <a:p>
            <a:fld id="{216D68F6-3363-4619-A56A-33FD105AE882}" type="slidenum">
              <a:rPr lang="en-IN" smtClean="0"/>
              <a:t>‹#›</a:t>
            </a:fld>
            <a:endParaRPr lang="en-IN"/>
          </a:p>
        </p:txBody>
      </p:sp>
    </p:spTree>
    <p:extLst>
      <p:ext uri="{BB962C8B-B14F-4D97-AF65-F5344CB8AC3E}">
        <p14:creationId xmlns:p14="http://schemas.microsoft.com/office/powerpoint/2010/main" val="2877007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C4B29-2F8A-4832-8D72-F858678BEA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8ACA038-504A-4A32-AF1B-B4BB21EF3E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859FE5B-CF54-445E-81D7-2C2588202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952577-E3FC-4229-828C-3CE36FABF72B}"/>
              </a:ext>
            </a:extLst>
          </p:cNvPr>
          <p:cNvSpPr>
            <a:spLocks noGrp="1"/>
          </p:cNvSpPr>
          <p:nvPr>
            <p:ph type="dt" sz="half" idx="10"/>
          </p:nvPr>
        </p:nvSpPr>
        <p:spPr/>
        <p:txBody>
          <a:bodyPr/>
          <a:lstStyle/>
          <a:p>
            <a:fld id="{0D2EE2FF-B13D-45BE-84DE-F37BCFC8B167}" type="datetimeFigureOut">
              <a:rPr lang="en-IN" smtClean="0"/>
              <a:t>24-09-2022</a:t>
            </a:fld>
            <a:endParaRPr lang="en-IN"/>
          </a:p>
        </p:txBody>
      </p:sp>
      <p:sp>
        <p:nvSpPr>
          <p:cNvPr id="6" name="Footer Placeholder 5">
            <a:extLst>
              <a:ext uri="{FF2B5EF4-FFF2-40B4-BE49-F238E27FC236}">
                <a16:creationId xmlns:a16="http://schemas.microsoft.com/office/drawing/2014/main" id="{035D42CA-71C1-4B67-A44B-27418FFDA93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C11D88B-8A90-4A63-BF83-042302426FDE}"/>
              </a:ext>
            </a:extLst>
          </p:cNvPr>
          <p:cNvSpPr>
            <a:spLocks noGrp="1"/>
          </p:cNvSpPr>
          <p:nvPr>
            <p:ph type="sldNum" sz="quarter" idx="12"/>
          </p:nvPr>
        </p:nvSpPr>
        <p:spPr/>
        <p:txBody>
          <a:bodyPr/>
          <a:lstStyle/>
          <a:p>
            <a:fld id="{216D68F6-3363-4619-A56A-33FD105AE882}" type="slidenum">
              <a:rPr lang="en-IN" smtClean="0"/>
              <a:t>‹#›</a:t>
            </a:fld>
            <a:endParaRPr lang="en-IN"/>
          </a:p>
        </p:txBody>
      </p:sp>
    </p:spTree>
    <p:extLst>
      <p:ext uri="{BB962C8B-B14F-4D97-AF65-F5344CB8AC3E}">
        <p14:creationId xmlns:p14="http://schemas.microsoft.com/office/powerpoint/2010/main" val="4184711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7271-8215-4776-9EDC-3FACDA400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1221E600-B659-4799-9191-577D7066C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3C45BC4-EA18-4FF2-823F-43E1779A0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29231F-3CAF-48D0-B737-827E0801ABD5}"/>
              </a:ext>
            </a:extLst>
          </p:cNvPr>
          <p:cNvSpPr>
            <a:spLocks noGrp="1"/>
          </p:cNvSpPr>
          <p:nvPr>
            <p:ph type="dt" sz="half" idx="10"/>
          </p:nvPr>
        </p:nvSpPr>
        <p:spPr/>
        <p:txBody>
          <a:bodyPr/>
          <a:lstStyle/>
          <a:p>
            <a:fld id="{0D2EE2FF-B13D-45BE-84DE-F37BCFC8B167}" type="datetimeFigureOut">
              <a:rPr lang="en-IN" smtClean="0"/>
              <a:t>24-09-2022</a:t>
            </a:fld>
            <a:endParaRPr lang="en-IN"/>
          </a:p>
        </p:txBody>
      </p:sp>
      <p:sp>
        <p:nvSpPr>
          <p:cNvPr id="6" name="Footer Placeholder 5">
            <a:extLst>
              <a:ext uri="{FF2B5EF4-FFF2-40B4-BE49-F238E27FC236}">
                <a16:creationId xmlns:a16="http://schemas.microsoft.com/office/drawing/2014/main" id="{21D80CE2-A309-4010-AD6F-AE23341B190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6E1240D-B4CB-4DA8-A691-1121251A3101}"/>
              </a:ext>
            </a:extLst>
          </p:cNvPr>
          <p:cNvSpPr>
            <a:spLocks noGrp="1"/>
          </p:cNvSpPr>
          <p:nvPr>
            <p:ph type="sldNum" sz="quarter" idx="12"/>
          </p:nvPr>
        </p:nvSpPr>
        <p:spPr/>
        <p:txBody>
          <a:bodyPr/>
          <a:lstStyle/>
          <a:p>
            <a:fld id="{216D68F6-3363-4619-A56A-33FD105AE882}" type="slidenum">
              <a:rPr lang="en-IN" smtClean="0"/>
              <a:t>‹#›</a:t>
            </a:fld>
            <a:endParaRPr lang="en-IN"/>
          </a:p>
        </p:txBody>
      </p:sp>
    </p:spTree>
    <p:extLst>
      <p:ext uri="{BB962C8B-B14F-4D97-AF65-F5344CB8AC3E}">
        <p14:creationId xmlns:p14="http://schemas.microsoft.com/office/powerpoint/2010/main" val="1492344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DB978-4A05-4866-B9D9-7FAAC240D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2B42170-660F-41CB-A63C-40578C9757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C2F08B7-37CB-4074-B3F8-32EE621A3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EE2FF-B13D-45BE-84DE-F37BCFC8B167}" type="datetimeFigureOut">
              <a:rPr lang="en-IN" smtClean="0"/>
              <a:t>24-09-2022</a:t>
            </a:fld>
            <a:endParaRPr lang="en-IN"/>
          </a:p>
        </p:txBody>
      </p:sp>
      <p:sp>
        <p:nvSpPr>
          <p:cNvPr id="5" name="Footer Placeholder 4">
            <a:extLst>
              <a:ext uri="{FF2B5EF4-FFF2-40B4-BE49-F238E27FC236}">
                <a16:creationId xmlns:a16="http://schemas.microsoft.com/office/drawing/2014/main" id="{E0B0E06C-B099-449B-ADE8-DC20B6978D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AB8F3A8-057D-48E5-A7A0-0740A294BA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D68F6-3363-4619-A56A-33FD105AE882}" type="slidenum">
              <a:rPr lang="en-IN" smtClean="0"/>
              <a:t>‹#›</a:t>
            </a:fld>
            <a:endParaRPr lang="en-IN"/>
          </a:p>
        </p:txBody>
      </p:sp>
    </p:spTree>
    <p:extLst>
      <p:ext uri="{BB962C8B-B14F-4D97-AF65-F5344CB8AC3E}">
        <p14:creationId xmlns:p14="http://schemas.microsoft.com/office/powerpoint/2010/main" val="1035014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a:extLst>
              <a:ext uri="{FF2B5EF4-FFF2-40B4-BE49-F238E27FC236}">
                <a16:creationId xmlns:a16="http://schemas.microsoft.com/office/drawing/2014/main" id="{08E7E7CA-98A2-424D-B797-426CE4911D9E}"/>
              </a:ext>
            </a:extLst>
          </p:cNvPr>
          <p:cNvSpPr txBox="1">
            <a:spLocks noChangeArrowheads="1"/>
          </p:cNvSpPr>
          <p:nvPr/>
        </p:nvSpPr>
        <p:spPr bwMode="auto">
          <a:xfrm>
            <a:off x="443752" y="1130301"/>
            <a:ext cx="115913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IN" altLang="en-US" sz="3000" u="sng" dirty="0">
                <a:latin typeface="Times New Roman" panose="02020603050405020304" pitchFamily="18" charset="0"/>
                <a:cs typeface="Times New Roman" panose="02020603050405020304" pitchFamily="18" charset="0"/>
              </a:rPr>
              <a:t>RUNGTA COLLEGE OF DENTAL SCIENCES AND RESEARCH</a:t>
            </a:r>
          </a:p>
        </p:txBody>
      </p:sp>
      <p:sp>
        <p:nvSpPr>
          <p:cNvPr id="15363" name="TextBox 4">
            <a:extLst>
              <a:ext uri="{FF2B5EF4-FFF2-40B4-BE49-F238E27FC236}">
                <a16:creationId xmlns:a16="http://schemas.microsoft.com/office/drawing/2014/main" id="{1D73653B-8E3E-43FD-930C-2510548CCB6C}"/>
              </a:ext>
            </a:extLst>
          </p:cNvPr>
          <p:cNvSpPr txBox="1">
            <a:spLocks noChangeArrowheads="1"/>
          </p:cNvSpPr>
          <p:nvPr/>
        </p:nvSpPr>
        <p:spPr bwMode="auto">
          <a:xfrm>
            <a:off x="2028826" y="2379663"/>
            <a:ext cx="82899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IN" altLang="en-US" sz="3000" u="sng" dirty="0">
                <a:latin typeface="Times New Roman" panose="02020603050405020304" pitchFamily="18" charset="0"/>
                <a:cs typeface="Times New Roman" panose="02020603050405020304" pitchFamily="18" charset="0"/>
              </a:rPr>
              <a:t>Dental Cast Surveyor and Surveying </a:t>
            </a:r>
            <a:r>
              <a:rPr lang="en-IN" altLang="en-US" sz="3000" u="sng" dirty="0" err="1">
                <a:latin typeface="Times New Roman" panose="02020603050405020304" pitchFamily="18" charset="0"/>
                <a:cs typeface="Times New Roman" panose="02020603050405020304" pitchFamily="18" charset="0"/>
              </a:rPr>
              <a:t>Procedure.Path</a:t>
            </a:r>
            <a:r>
              <a:rPr lang="en-IN" altLang="en-US" sz="3000" u="sng" dirty="0">
                <a:latin typeface="Times New Roman" panose="02020603050405020304" pitchFamily="18" charset="0"/>
                <a:cs typeface="Times New Roman" panose="02020603050405020304" pitchFamily="18" charset="0"/>
              </a:rPr>
              <a:t> of insertion and Removal</a:t>
            </a:r>
          </a:p>
          <a:p>
            <a:pPr algn="ctr"/>
            <a:r>
              <a:rPr lang="en-IN" altLang="en-US" sz="3000" u="sng" dirty="0">
                <a:latin typeface="Times New Roman" panose="02020603050405020304" pitchFamily="18" charset="0"/>
                <a:cs typeface="Times New Roman" panose="02020603050405020304" pitchFamily="18" charset="0"/>
              </a:rPr>
              <a:t>Part 1</a:t>
            </a:r>
          </a:p>
          <a:p>
            <a:pPr algn="ctr"/>
            <a:endParaRPr lang="en-IN" altLang="en-US" sz="3000" u="sng" dirty="0">
              <a:latin typeface="Times New Roman" panose="02020603050405020304" pitchFamily="18" charset="0"/>
              <a:cs typeface="Times New Roman" panose="02020603050405020304" pitchFamily="18" charset="0"/>
            </a:endParaRPr>
          </a:p>
          <a:p>
            <a:pPr algn="ctr"/>
            <a:r>
              <a:rPr lang="en-IN" altLang="en-US" sz="3000" u="sng" dirty="0">
                <a:latin typeface="Times New Roman" panose="02020603050405020304" pitchFamily="18" charset="0"/>
                <a:cs typeface="Times New Roman" panose="02020603050405020304" pitchFamily="18" charset="0"/>
              </a:rPr>
              <a:t>Dept of Prosthodontics</a:t>
            </a:r>
          </a:p>
          <a:p>
            <a:pPr algn="ctr"/>
            <a:r>
              <a:rPr lang="en-IN" altLang="en-US" sz="3000" u="sng" dirty="0">
                <a:latin typeface="Times New Roman" panose="02020603050405020304" pitchFamily="18" charset="0"/>
                <a:cs typeface="Times New Roman" panose="02020603050405020304" pitchFamily="18" charset="0"/>
              </a:rPr>
              <a:t>3</a:t>
            </a:r>
            <a:r>
              <a:rPr lang="en-IN" altLang="en-US" sz="3000" u="sng" baseline="30000" dirty="0">
                <a:latin typeface="Times New Roman" panose="02020603050405020304" pitchFamily="18" charset="0"/>
                <a:cs typeface="Times New Roman" panose="02020603050405020304" pitchFamily="18" charset="0"/>
              </a:rPr>
              <a:t>rd</a:t>
            </a:r>
            <a:r>
              <a:rPr lang="en-IN" altLang="en-US" sz="3000" u="sng" dirty="0">
                <a:latin typeface="Times New Roman" panose="02020603050405020304" pitchFamily="18" charset="0"/>
                <a:cs typeface="Times New Roman" panose="02020603050405020304" pitchFamily="18" charset="0"/>
              </a:rPr>
              <a:t> Year BDS</a:t>
            </a:r>
          </a:p>
        </p:txBody>
      </p:sp>
      <p:sp>
        <p:nvSpPr>
          <p:cNvPr id="15364" name="TextBox 6">
            <a:extLst>
              <a:ext uri="{FF2B5EF4-FFF2-40B4-BE49-F238E27FC236}">
                <a16:creationId xmlns:a16="http://schemas.microsoft.com/office/drawing/2014/main" id="{6438BA55-E8CB-4E73-99EA-36CF3C2579F3}"/>
              </a:ext>
            </a:extLst>
          </p:cNvPr>
          <p:cNvSpPr txBox="1">
            <a:spLocks noChangeArrowheads="1"/>
          </p:cNvSpPr>
          <p:nvPr/>
        </p:nvSpPr>
        <p:spPr bwMode="auto">
          <a:xfrm>
            <a:off x="7651376" y="4787153"/>
            <a:ext cx="26673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IN" altLang="en-US" b="1" u="sng" dirty="0"/>
              <a:t>Presented By:</a:t>
            </a:r>
          </a:p>
          <a:p>
            <a:r>
              <a:rPr lang="en-IN" altLang="en-US" dirty="0"/>
              <a:t> </a:t>
            </a:r>
          </a:p>
          <a:p>
            <a:r>
              <a:rPr lang="en-IN" altLang="en-US" dirty="0" err="1"/>
              <a:t>Dr.Shilpi</a:t>
            </a:r>
            <a:r>
              <a:rPr lang="en-IN" altLang="en-US" dirty="0"/>
              <a:t> </a:t>
            </a:r>
            <a:r>
              <a:rPr lang="en-IN" altLang="en-US" dirty="0" err="1"/>
              <a:t>Karpathak</a:t>
            </a:r>
            <a:endParaRPr lang="en-IN" altLang="en-US" dirty="0"/>
          </a:p>
          <a:p>
            <a:r>
              <a:rPr lang="en-IN" altLang="en-US" dirty="0"/>
              <a:t>Professor</a:t>
            </a:r>
          </a:p>
          <a:p>
            <a:r>
              <a:rPr lang="en-IN" altLang="en-US" dirty="0"/>
              <a:t>Dept of Prosthodontics</a:t>
            </a:r>
          </a:p>
          <a:p>
            <a:endParaRPr lang="en-IN" altLang="en-US" dirty="0"/>
          </a:p>
        </p:txBody>
      </p:sp>
      <p:pic>
        <p:nvPicPr>
          <p:cNvPr id="5" name="Picture 4">
            <a:extLst>
              <a:ext uri="{FF2B5EF4-FFF2-40B4-BE49-F238E27FC236}">
                <a16:creationId xmlns:a16="http://schemas.microsoft.com/office/drawing/2014/main" id="{31799B23-1417-4DD9-AAE2-D08E9BDE615D}"/>
              </a:ext>
            </a:extLst>
          </p:cNvPr>
          <p:cNvPicPr>
            <a:picLocks noChangeAspect="1"/>
          </p:cNvPicPr>
          <p:nvPr/>
        </p:nvPicPr>
        <p:blipFill rotWithShape="1">
          <a:blip r:embed="rId2">
            <a:extLst>
              <a:ext uri="{28A0092B-C50C-407E-A947-70E740481C1C}">
                <a14:useLocalDpi xmlns:a14="http://schemas.microsoft.com/office/drawing/2010/main" val="0"/>
              </a:ext>
            </a:extLst>
          </a:blip>
          <a:srcRect l="15781" r="15781"/>
          <a:stretch/>
        </p:blipFill>
        <p:spPr>
          <a:xfrm>
            <a:off x="156883" y="0"/>
            <a:ext cx="1035614" cy="11787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B18E85-35F1-4F9D-A147-154CD2D9C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263" y="144415"/>
            <a:ext cx="3467825" cy="4851655"/>
          </a:xfrm>
          <a:prstGeom prst="rect">
            <a:avLst/>
          </a:prstGeom>
        </p:spPr>
      </p:pic>
      <p:pic>
        <p:nvPicPr>
          <p:cNvPr id="4" name="Picture 3">
            <a:extLst>
              <a:ext uri="{FF2B5EF4-FFF2-40B4-BE49-F238E27FC236}">
                <a16:creationId xmlns:a16="http://schemas.microsoft.com/office/drawing/2014/main" id="{A3755156-88F3-4263-8CB6-EC1E2D785AF5}"/>
              </a:ext>
            </a:extLst>
          </p:cNvPr>
          <p:cNvPicPr>
            <a:picLocks noChangeAspect="1"/>
          </p:cNvPicPr>
          <p:nvPr/>
        </p:nvPicPr>
        <p:blipFill>
          <a:blip r:embed="rId3"/>
          <a:stretch>
            <a:fillRect/>
          </a:stretch>
        </p:blipFill>
        <p:spPr>
          <a:xfrm>
            <a:off x="2471530" y="5056323"/>
            <a:ext cx="7248939" cy="1657262"/>
          </a:xfrm>
          <a:prstGeom prst="rect">
            <a:avLst/>
          </a:prstGeom>
        </p:spPr>
      </p:pic>
    </p:spTree>
    <p:extLst>
      <p:ext uri="{BB962C8B-B14F-4D97-AF65-F5344CB8AC3E}">
        <p14:creationId xmlns:p14="http://schemas.microsoft.com/office/powerpoint/2010/main" val="2669361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8D20-E1A0-4D09-89FD-211BAEFE8433}"/>
              </a:ext>
            </a:extLst>
          </p:cNvPr>
          <p:cNvSpPr>
            <a:spLocks noGrp="1"/>
          </p:cNvSpPr>
          <p:nvPr>
            <p:ph type="title"/>
          </p:nvPr>
        </p:nvSpPr>
        <p:spPr/>
        <p:txBody>
          <a:bodyPr/>
          <a:lstStyle/>
          <a:p>
            <a:r>
              <a:rPr lang="en-IN" dirty="0"/>
              <a:t>Parts</a:t>
            </a:r>
          </a:p>
        </p:txBody>
      </p:sp>
      <p:sp>
        <p:nvSpPr>
          <p:cNvPr id="3" name="Content Placeholder 2">
            <a:extLst>
              <a:ext uri="{FF2B5EF4-FFF2-40B4-BE49-F238E27FC236}">
                <a16:creationId xmlns:a16="http://schemas.microsoft.com/office/drawing/2014/main" id="{4BB830C1-7F2E-4CA9-8E82-AC344DCAC3E5}"/>
              </a:ext>
            </a:extLst>
          </p:cNvPr>
          <p:cNvSpPr>
            <a:spLocks noGrp="1"/>
          </p:cNvSpPr>
          <p:nvPr>
            <p:ph idx="1"/>
          </p:nvPr>
        </p:nvSpPr>
        <p:spPr/>
        <p:txBody>
          <a:bodyPr/>
          <a:lstStyle/>
          <a:p>
            <a:pPr algn="just"/>
            <a:r>
              <a:rPr lang="en-US" dirty="0"/>
              <a:t>1. Surveying platform: It is a metal base parallel to the floor onto which a cast holder and vertical arm are attached</a:t>
            </a:r>
          </a:p>
          <a:p>
            <a:pPr algn="just"/>
            <a:r>
              <a:rPr lang="en-US" dirty="0"/>
              <a:t>2.Surveying table: This consists of a base and cast holder. The base sits on the platform and cast holder is attached to it. The cast to be surveyed can be secured to this holder. The holder is attached to the base with a ball and socket joint that permits the cast to be oriented in various horizontal planes so that the axial surfaces of the teeth and soft tissue areas of the cast can be </a:t>
            </a:r>
            <a:r>
              <a:rPr lang="en-US" dirty="0" err="1"/>
              <a:t>analysed</a:t>
            </a:r>
            <a:r>
              <a:rPr lang="en-US" dirty="0"/>
              <a:t> in relation to the vertical plane.</a:t>
            </a:r>
            <a:endParaRPr lang="en-IN" dirty="0"/>
          </a:p>
        </p:txBody>
      </p:sp>
    </p:spTree>
    <p:extLst>
      <p:ext uri="{BB962C8B-B14F-4D97-AF65-F5344CB8AC3E}">
        <p14:creationId xmlns:p14="http://schemas.microsoft.com/office/powerpoint/2010/main" val="457955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DC8A-23E1-4252-B51A-8C05B7B55D9E}"/>
              </a:ext>
            </a:extLst>
          </p:cNvPr>
          <p:cNvSpPr>
            <a:spLocks noGrp="1"/>
          </p:cNvSpPr>
          <p:nvPr>
            <p:ph type="title"/>
          </p:nvPr>
        </p:nvSpPr>
        <p:spPr/>
        <p:txBody>
          <a:bodyPr/>
          <a:lstStyle/>
          <a:p>
            <a:r>
              <a:rPr lang="en-US" dirty="0"/>
              <a:t>parts</a:t>
            </a:r>
            <a:endParaRPr lang="en-IN" dirty="0"/>
          </a:p>
        </p:txBody>
      </p:sp>
      <p:sp>
        <p:nvSpPr>
          <p:cNvPr id="3" name="Content Placeholder 2">
            <a:extLst>
              <a:ext uri="{FF2B5EF4-FFF2-40B4-BE49-F238E27FC236}">
                <a16:creationId xmlns:a16="http://schemas.microsoft.com/office/drawing/2014/main" id="{DF9FD4DA-70D7-4CE2-A2C0-62471E05F94D}"/>
              </a:ext>
            </a:extLst>
          </p:cNvPr>
          <p:cNvSpPr>
            <a:spLocks noGrp="1"/>
          </p:cNvSpPr>
          <p:nvPr>
            <p:ph idx="1"/>
          </p:nvPr>
        </p:nvSpPr>
        <p:spPr/>
        <p:txBody>
          <a:bodyPr/>
          <a:lstStyle/>
          <a:p>
            <a:pPr algn="just"/>
            <a:r>
              <a:rPr lang="en-US" dirty="0"/>
              <a:t>3. Vertical arm: This is attached to the platform and supports the horizontal arm. </a:t>
            </a:r>
          </a:p>
          <a:p>
            <a:pPr algn="just"/>
            <a:r>
              <a:rPr lang="en-US" dirty="0"/>
              <a:t>4. Horizontal arm : This extends at right angles to the vertical arm and the surveying arm is attached to it. The Ney, </a:t>
            </a:r>
            <a:r>
              <a:rPr lang="en-US" dirty="0" err="1"/>
              <a:t>Jelenko</a:t>
            </a:r>
            <a:r>
              <a:rPr lang="en-US" dirty="0"/>
              <a:t> and Williams surveyors differ in this aspect as mention.</a:t>
            </a:r>
          </a:p>
          <a:p>
            <a:pPr algn="just"/>
            <a:r>
              <a:rPr lang="en-US" dirty="0"/>
              <a:t>5. Surveying arm : It drops vertically from the free end of the horizontal arm. It can be moved vertically up and down. The Mandrel, which holds the surveying tools, is attached to its lower end. This arm is spring loaded in </a:t>
            </a:r>
            <a:r>
              <a:rPr lang="en-US" dirty="0" err="1"/>
              <a:t>Jelenko</a:t>
            </a:r>
            <a:r>
              <a:rPr lang="en-US" dirty="0"/>
              <a:t> surveyor, while it is passive in the Ney surveyor.</a:t>
            </a:r>
            <a:endParaRPr lang="en-IN" dirty="0"/>
          </a:p>
        </p:txBody>
      </p:sp>
    </p:spTree>
    <p:extLst>
      <p:ext uri="{BB962C8B-B14F-4D97-AF65-F5344CB8AC3E}">
        <p14:creationId xmlns:p14="http://schemas.microsoft.com/office/powerpoint/2010/main" val="14811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4399-3275-4F8B-BBF5-F28C74B77685}"/>
              </a:ext>
            </a:extLst>
          </p:cNvPr>
          <p:cNvSpPr>
            <a:spLocks noGrp="1"/>
          </p:cNvSpPr>
          <p:nvPr>
            <p:ph type="title"/>
          </p:nvPr>
        </p:nvSpPr>
        <p:spPr/>
        <p:txBody>
          <a:bodyPr/>
          <a:lstStyle/>
          <a:p>
            <a:r>
              <a:rPr lang="en-US" dirty="0"/>
              <a:t>parts</a:t>
            </a:r>
            <a:endParaRPr lang="en-IN" dirty="0"/>
          </a:p>
        </p:txBody>
      </p:sp>
      <p:sp>
        <p:nvSpPr>
          <p:cNvPr id="3" name="Content Placeholder 2">
            <a:extLst>
              <a:ext uri="{FF2B5EF4-FFF2-40B4-BE49-F238E27FC236}">
                <a16:creationId xmlns:a16="http://schemas.microsoft.com/office/drawing/2014/main" id="{A434B556-A262-492D-8AAB-A25BEB82F2B9}"/>
              </a:ext>
            </a:extLst>
          </p:cNvPr>
          <p:cNvSpPr>
            <a:spLocks noGrp="1"/>
          </p:cNvSpPr>
          <p:nvPr>
            <p:ph idx="1"/>
          </p:nvPr>
        </p:nvSpPr>
        <p:spPr/>
        <p:txBody>
          <a:bodyPr/>
          <a:lstStyle/>
          <a:p>
            <a:pPr algn="just"/>
            <a:r>
              <a:rPr lang="en-US" dirty="0"/>
              <a:t>6. Surveying tools : These are held by the mandrel attached to surveying arm . The tools are </a:t>
            </a:r>
            <a:r>
              <a:rPr lang="en-US" dirty="0" err="1"/>
              <a:t>analysing</a:t>
            </a:r>
            <a:r>
              <a:rPr lang="en-US" dirty="0"/>
              <a:t> rod, carbon marker, undercut gauges and wax trimmer.</a:t>
            </a:r>
          </a:p>
          <a:p>
            <a:pPr algn="just"/>
            <a:r>
              <a:rPr lang="en-US" dirty="0" err="1"/>
              <a:t>i</a:t>
            </a:r>
            <a:r>
              <a:rPr lang="en-US" dirty="0"/>
              <a:t>. </a:t>
            </a:r>
            <a:r>
              <a:rPr lang="en-US" dirty="0" err="1"/>
              <a:t>Analysing</a:t>
            </a:r>
            <a:r>
              <a:rPr lang="en-US" dirty="0"/>
              <a:t> rod: It is the first tool used in surveying. It is a cylindrical metal rod that contacts the convex surface of the teeth to be </a:t>
            </a:r>
            <a:r>
              <a:rPr lang="en-US" dirty="0" err="1"/>
              <a:t>analysed</a:t>
            </a:r>
            <a:r>
              <a:rPr lang="en-US" dirty="0"/>
              <a:t>, like a tangent contacting a curve, thereby locating the height of contour. It helps determine the relative parallelism of one surface to another and hence is also called as paralleling tool . It also makes an initial assessment of the path of insertion.</a:t>
            </a:r>
          </a:p>
          <a:p>
            <a:pPr algn="just"/>
            <a:endParaRPr lang="en-IN" dirty="0"/>
          </a:p>
        </p:txBody>
      </p:sp>
    </p:spTree>
    <p:extLst>
      <p:ext uri="{BB962C8B-B14F-4D97-AF65-F5344CB8AC3E}">
        <p14:creationId xmlns:p14="http://schemas.microsoft.com/office/powerpoint/2010/main" val="2914040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A03174-B915-4838-8D42-B46DA57CE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958" y="0"/>
            <a:ext cx="7386084" cy="6858000"/>
          </a:xfrm>
          <a:prstGeom prst="rect">
            <a:avLst/>
          </a:prstGeom>
        </p:spPr>
      </p:pic>
    </p:spTree>
    <p:extLst>
      <p:ext uri="{BB962C8B-B14F-4D97-AF65-F5344CB8AC3E}">
        <p14:creationId xmlns:p14="http://schemas.microsoft.com/office/powerpoint/2010/main" val="2457966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D1C8-F471-4163-AA8C-907A7DD07142}"/>
              </a:ext>
            </a:extLst>
          </p:cNvPr>
          <p:cNvSpPr>
            <a:spLocks noGrp="1"/>
          </p:cNvSpPr>
          <p:nvPr>
            <p:ph type="title"/>
          </p:nvPr>
        </p:nvSpPr>
        <p:spPr/>
        <p:txBody>
          <a:bodyPr/>
          <a:lstStyle/>
          <a:p>
            <a:r>
              <a:rPr lang="en-US" dirty="0"/>
              <a:t>parts</a:t>
            </a:r>
            <a:endParaRPr lang="en-IN" dirty="0"/>
          </a:p>
        </p:txBody>
      </p:sp>
      <p:sp>
        <p:nvSpPr>
          <p:cNvPr id="3" name="Content Placeholder 2">
            <a:extLst>
              <a:ext uri="{FF2B5EF4-FFF2-40B4-BE49-F238E27FC236}">
                <a16:creationId xmlns:a16="http://schemas.microsoft.com/office/drawing/2014/main" id="{091FA0F1-363F-41AE-9FAD-A4B3729D8D3C}"/>
              </a:ext>
            </a:extLst>
          </p:cNvPr>
          <p:cNvSpPr>
            <a:spLocks noGrp="1"/>
          </p:cNvSpPr>
          <p:nvPr>
            <p:ph idx="1"/>
          </p:nvPr>
        </p:nvSpPr>
        <p:spPr/>
        <p:txBody>
          <a:bodyPr>
            <a:normAutofit lnSpcReduction="10000"/>
          </a:bodyPr>
          <a:lstStyle/>
          <a:p>
            <a:pPr algn="just"/>
            <a:r>
              <a:rPr lang="en-US" dirty="0"/>
              <a:t>ii. Carbon marker: It is similar to lead points in a pencil. It is used to draw the ‘survey line’ by contacting the teeth similar to the </a:t>
            </a:r>
            <a:r>
              <a:rPr lang="en-US" dirty="0" err="1"/>
              <a:t>analysing</a:t>
            </a:r>
            <a:r>
              <a:rPr lang="en-US" dirty="0"/>
              <a:t> rod . They are circular in cross-section in Ney surveyors and triangular in </a:t>
            </a:r>
            <a:r>
              <a:rPr lang="en-US" dirty="0" err="1"/>
              <a:t>Jelenko</a:t>
            </a:r>
            <a:r>
              <a:rPr lang="en-US" dirty="0"/>
              <a:t> surveyors. </a:t>
            </a:r>
          </a:p>
          <a:p>
            <a:pPr algn="just"/>
            <a:r>
              <a:rPr lang="en-US" dirty="0"/>
              <a:t>iii. Undercut gauges: Used to determine the amount and location of retentive undercut on the surface of an abutment tooth. It consists of a vertical rod attached to the </a:t>
            </a:r>
            <a:r>
              <a:rPr lang="en-US" dirty="0" err="1"/>
              <a:t>centre</a:t>
            </a:r>
            <a:r>
              <a:rPr lang="en-US" dirty="0"/>
              <a:t> of a circular metal plate. While the rod contacts the height of contour, the circular projection contacts the undercut . The size of projection can vary giving the exact amount of undercut. Generally, it comes as 0.010, 0.020, 0.030 inch gauge.</a:t>
            </a:r>
            <a:endParaRPr lang="en-IN" dirty="0"/>
          </a:p>
        </p:txBody>
      </p:sp>
    </p:spTree>
    <p:extLst>
      <p:ext uri="{BB962C8B-B14F-4D97-AF65-F5344CB8AC3E}">
        <p14:creationId xmlns:p14="http://schemas.microsoft.com/office/powerpoint/2010/main" val="1953700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EF9E8-3F52-4510-976F-9540C58C8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115" y="0"/>
            <a:ext cx="7855769" cy="6858000"/>
          </a:xfrm>
          <a:prstGeom prst="rect">
            <a:avLst/>
          </a:prstGeom>
        </p:spPr>
      </p:pic>
    </p:spTree>
    <p:extLst>
      <p:ext uri="{BB962C8B-B14F-4D97-AF65-F5344CB8AC3E}">
        <p14:creationId xmlns:p14="http://schemas.microsoft.com/office/powerpoint/2010/main" val="3998089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E9888-88C7-4B45-9D97-C4C70F84F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446" y="0"/>
            <a:ext cx="9657108" cy="6858000"/>
          </a:xfrm>
          <a:prstGeom prst="rect">
            <a:avLst/>
          </a:prstGeom>
        </p:spPr>
      </p:pic>
    </p:spTree>
    <p:extLst>
      <p:ext uri="{BB962C8B-B14F-4D97-AF65-F5344CB8AC3E}">
        <p14:creationId xmlns:p14="http://schemas.microsoft.com/office/powerpoint/2010/main" val="1010524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1F8C36-CA97-42E4-BAFE-420DEBD2F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635" y="0"/>
            <a:ext cx="10034730" cy="6858000"/>
          </a:xfrm>
          <a:prstGeom prst="rect">
            <a:avLst/>
          </a:prstGeom>
        </p:spPr>
      </p:pic>
    </p:spTree>
    <p:extLst>
      <p:ext uri="{BB962C8B-B14F-4D97-AF65-F5344CB8AC3E}">
        <p14:creationId xmlns:p14="http://schemas.microsoft.com/office/powerpoint/2010/main" val="1016889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9DF0-3C9F-4262-A993-79829FF27C62}"/>
              </a:ext>
            </a:extLst>
          </p:cNvPr>
          <p:cNvSpPr>
            <a:spLocks noGrp="1"/>
          </p:cNvSpPr>
          <p:nvPr>
            <p:ph type="title"/>
          </p:nvPr>
        </p:nvSpPr>
        <p:spPr/>
        <p:txBody>
          <a:bodyPr/>
          <a:lstStyle/>
          <a:p>
            <a:r>
              <a:rPr lang="en-US" dirty="0"/>
              <a:t>parts</a:t>
            </a:r>
            <a:endParaRPr lang="en-IN" dirty="0"/>
          </a:p>
        </p:txBody>
      </p:sp>
      <p:sp>
        <p:nvSpPr>
          <p:cNvPr id="3" name="Content Placeholder 2">
            <a:extLst>
              <a:ext uri="{FF2B5EF4-FFF2-40B4-BE49-F238E27FC236}">
                <a16:creationId xmlns:a16="http://schemas.microsoft.com/office/drawing/2014/main" id="{F6720A65-7BD4-4019-9480-7F33BCB4135E}"/>
              </a:ext>
            </a:extLst>
          </p:cNvPr>
          <p:cNvSpPr>
            <a:spLocks noGrp="1"/>
          </p:cNvSpPr>
          <p:nvPr>
            <p:ph idx="1"/>
          </p:nvPr>
        </p:nvSpPr>
        <p:spPr/>
        <p:txBody>
          <a:bodyPr/>
          <a:lstStyle/>
          <a:p>
            <a:r>
              <a:rPr lang="en-US" dirty="0"/>
              <a:t>iv. Wax trimmer: Used to trim excess wax from block out areas to make them parallel to path of insertion and to trim waxed crown restorations to desirable path of insertion</a:t>
            </a:r>
            <a:endParaRPr lang="en-IN" dirty="0"/>
          </a:p>
        </p:txBody>
      </p:sp>
    </p:spTree>
    <p:extLst>
      <p:ext uri="{BB962C8B-B14F-4D97-AF65-F5344CB8AC3E}">
        <p14:creationId xmlns:p14="http://schemas.microsoft.com/office/powerpoint/2010/main" val="98006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D4C4-ABAE-7C61-1D0C-ECC2FFBD5611}"/>
              </a:ext>
            </a:extLst>
          </p:cNvPr>
          <p:cNvSpPr>
            <a:spLocks noGrp="1"/>
          </p:cNvSpPr>
          <p:nvPr>
            <p:ph type="title"/>
          </p:nvPr>
        </p:nvSpPr>
        <p:spPr/>
        <p:txBody>
          <a:bodyPr/>
          <a:lstStyle/>
          <a:p>
            <a:r>
              <a:rPr lang="en-IN" dirty="0"/>
              <a:t>Specific Learning Objective</a:t>
            </a:r>
          </a:p>
        </p:txBody>
      </p:sp>
      <p:graphicFrame>
        <p:nvGraphicFramePr>
          <p:cNvPr id="4" name="Table 4">
            <a:extLst>
              <a:ext uri="{FF2B5EF4-FFF2-40B4-BE49-F238E27FC236}">
                <a16:creationId xmlns:a16="http://schemas.microsoft.com/office/drawing/2014/main" id="{426035FB-5B4E-7991-73D8-A3E2AA139B84}"/>
              </a:ext>
            </a:extLst>
          </p:cNvPr>
          <p:cNvGraphicFramePr>
            <a:graphicFrameLocks noGrp="1"/>
          </p:cNvGraphicFramePr>
          <p:nvPr>
            <p:ph idx="1"/>
            <p:extLst>
              <p:ext uri="{D42A27DB-BD31-4B8C-83A1-F6EECF244321}">
                <p14:modId xmlns:p14="http://schemas.microsoft.com/office/powerpoint/2010/main" val="3168847234"/>
              </p:ext>
            </p:extLst>
          </p:nvPr>
        </p:nvGraphicFramePr>
        <p:xfrm>
          <a:off x="1344706" y="1825625"/>
          <a:ext cx="10253736" cy="4662783"/>
        </p:xfrm>
        <a:graphic>
          <a:graphicData uri="http://schemas.openxmlformats.org/drawingml/2006/table">
            <a:tbl>
              <a:tblPr firstRow="1" bandRow="1">
                <a:tableStyleId>{5C22544A-7EE6-4342-B048-85BDC9FD1C3A}</a:tableStyleId>
              </a:tblPr>
              <a:tblGrid>
                <a:gridCol w="3420758">
                  <a:extLst>
                    <a:ext uri="{9D8B030D-6E8A-4147-A177-3AD203B41FA5}">
                      <a16:colId xmlns:a16="http://schemas.microsoft.com/office/drawing/2014/main" val="3648860307"/>
                    </a:ext>
                  </a:extLst>
                </a:gridCol>
                <a:gridCol w="3416489">
                  <a:extLst>
                    <a:ext uri="{9D8B030D-6E8A-4147-A177-3AD203B41FA5}">
                      <a16:colId xmlns:a16="http://schemas.microsoft.com/office/drawing/2014/main" val="1967634947"/>
                    </a:ext>
                  </a:extLst>
                </a:gridCol>
                <a:gridCol w="3416489">
                  <a:extLst>
                    <a:ext uri="{9D8B030D-6E8A-4147-A177-3AD203B41FA5}">
                      <a16:colId xmlns:a16="http://schemas.microsoft.com/office/drawing/2014/main" val="3641014661"/>
                    </a:ext>
                  </a:extLst>
                </a:gridCol>
              </a:tblGrid>
              <a:tr h="761781">
                <a:tc>
                  <a:txBody>
                    <a:bodyPr/>
                    <a:lstStyle/>
                    <a:p>
                      <a:r>
                        <a:rPr lang="en-US" dirty="0"/>
                        <a:t>Core areas</a:t>
                      </a:r>
                      <a:endParaRPr lang="en-IN" dirty="0"/>
                    </a:p>
                  </a:txBody>
                  <a:tcPr/>
                </a:tc>
                <a:tc>
                  <a:txBody>
                    <a:bodyPr/>
                    <a:lstStyle/>
                    <a:p>
                      <a:r>
                        <a:rPr lang="en-US" dirty="0"/>
                        <a:t>Domain</a:t>
                      </a:r>
                      <a:endParaRPr lang="en-IN" dirty="0"/>
                    </a:p>
                  </a:txBody>
                  <a:tcPr/>
                </a:tc>
                <a:tc>
                  <a:txBody>
                    <a:bodyPr/>
                    <a:lstStyle/>
                    <a:p>
                      <a:r>
                        <a:rPr lang="en-US" dirty="0"/>
                        <a:t>Category</a:t>
                      </a:r>
                      <a:endParaRPr lang="en-IN" dirty="0"/>
                    </a:p>
                  </a:txBody>
                  <a:tcPr/>
                </a:tc>
                <a:extLst>
                  <a:ext uri="{0D108BD9-81ED-4DB2-BD59-A6C34878D82A}">
                    <a16:rowId xmlns:a16="http://schemas.microsoft.com/office/drawing/2014/main" val="2112892538"/>
                  </a:ext>
                </a:extLst>
              </a:tr>
              <a:tr h="970104">
                <a:tc>
                  <a:txBody>
                    <a:bodyPr/>
                    <a:lstStyle/>
                    <a:p>
                      <a:r>
                        <a:rPr lang="en-US" dirty="0"/>
                        <a:t>Introduction</a:t>
                      </a:r>
                    </a:p>
                    <a:p>
                      <a:r>
                        <a:rPr lang="en-US" dirty="0"/>
                        <a:t>Definitions</a:t>
                      </a:r>
                    </a:p>
                    <a:p>
                      <a:r>
                        <a:rPr lang="en-US" dirty="0"/>
                        <a:t>Surveyor types , parts , uses</a:t>
                      </a:r>
                    </a:p>
                    <a:p>
                      <a:endParaRPr lang="en-US" dirty="0"/>
                    </a:p>
                  </a:txBody>
                  <a:tcPr/>
                </a:tc>
                <a:tc>
                  <a:txBody>
                    <a:bodyPr/>
                    <a:lstStyle/>
                    <a:p>
                      <a:r>
                        <a:rPr lang="en-US" dirty="0"/>
                        <a:t>Cognitive</a:t>
                      </a:r>
                      <a:endParaRPr lang="en-IN" dirty="0"/>
                    </a:p>
                  </a:txBody>
                  <a:tcPr/>
                </a:tc>
                <a:tc>
                  <a:txBody>
                    <a:bodyPr/>
                    <a:lstStyle/>
                    <a:p>
                      <a:r>
                        <a:rPr lang="en-US" dirty="0"/>
                        <a:t>Must Know</a:t>
                      </a:r>
                      <a:endParaRPr lang="en-IN" dirty="0"/>
                    </a:p>
                  </a:txBody>
                  <a:tcPr/>
                </a:tc>
                <a:extLst>
                  <a:ext uri="{0D108BD9-81ED-4DB2-BD59-A6C34878D82A}">
                    <a16:rowId xmlns:a16="http://schemas.microsoft.com/office/drawing/2014/main" val="2748961076"/>
                  </a:ext>
                </a:extLst>
              </a:tr>
              <a:tr h="970104">
                <a:tc>
                  <a:txBody>
                    <a:bodyPr/>
                    <a:lstStyle/>
                    <a:p>
                      <a:r>
                        <a:rPr lang="en-US" dirty="0"/>
                        <a:t>Surveying the diagnostic cast</a:t>
                      </a:r>
                    </a:p>
                    <a:p>
                      <a:r>
                        <a:rPr lang="en-US" dirty="0"/>
                        <a:t>Surveying the master cast</a:t>
                      </a:r>
                    </a:p>
                    <a:p>
                      <a:r>
                        <a:rPr lang="en-US" dirty="0"/>
                        <a:t>Survey lines</a:t>
                      </a:r>
                    </a:p>
                    <a:p>
                      <a:endParaRPr lang="en-IN" dirty="0"/>
                    </a:p>
                  </a:txBody>
                  <a:tcPr/>
                </a:tc>
                <a:tc>
                  <a:txBody>
                    <a:bodyPr/>
                    <a:lstStyle/>
                    <a:p>
                      <a:r>
                        <a:rPr lang="en-US" dirty="0"/>
                        <a:t>Cognitive</a:t>
                      </a:r>
                      <a:endParaRPr lang="en-IN" dirty="0"/>
                    </a:p>
                  </a:txBody>
                  <a:tcPr/>
                </a:tc>
                <a:tc>
                  <a:txBody>
                    <a:bodyPr/>
                    <a:lstStyle/>
                    <a:p>
                      <a:r>
                        <a:rPr lang="en-US" dirty="0"/>
                        <a:t>Must Know</a:t>
                      </a:r>
                      <a:endParaRPr lang="en-IN" dirty="0"/>
                    </a:p>
                  </a:txBody>
                  <a:tcPr/>
                </a:tc>
                <a:extLst>
                  <a:ext uri="{0D108BD9-81ED-4DB2-BD59-A6C34878D82A}">
                    <a16:rowId xmlns:a16="http://schemas.microsoft.com/office/drawing/2014/main" val="970306091"/>
                  </a:ext>
                </a:extLst>
              </a:tr>
              <a:tr h="761781">
                <a:tc>
                  <a:txBody>
                    <a:bodyPr/>
                    <a:lstStyle/>
                    <a:p>
                      <a:endParaRPr lang="en-IN" dirty="0"/>
                    </a:p>
                  </a:txBody>
                  <a:tcPr/>
                </a:tc>
                <a:tc>
                  <a:txBody>
                    <a:bodyPr/>
                    <a:lstStyle/>
                    <a:p>
                      <a:r>
                        <a:rPr lang="en-IN" dirty="0"/>
                        <a:t>Psychomotor</a:t>
                      </a:r>
                    </a:p>
                  </a:txBody>
                  <a:tcPr/>
                </a:tc>
                <a:tc>
                  <a:txBody>
                    <a:bodyPr/>
                    <a:lstStyle/>
                    <a:p>
                      <a:r>
                        <a:rPr lang="en-US" dirty="0"/>
                        <a:t>Must Know</a:t>
                      </a:r>
                      <a:endParaRPr lang="en-IN" dirty="0"/>
                    </a:p>
                  </a:txBody>
                  <a:tcPr/>
                </a:tc>
                <a:extLst>
                  <a:ext uri="{0D108BD9-81ED-4DB2-BD59-A6C34878D82A}">
                    <a16:rowId xmlns:a16="http://schemas.microsoft.com/office/drawing/2014/main" val="4238449484"/>
                  </a:ext>
                </a:extLst>
              </a:tr>
              <a:tr h="761781">
                <a:tc>
                  <a:txBody>
                    <a:bodyPr/>
                    <a:lstStyle/>
                    <a:p>
                      <a:r>
                        <a:rPr lang="en-US" dirty="0"/>
                        <a:t>Summary</a:t>
                      </a:r>
                      <a:endParaRPr lang="en-IN" dirty="0"/>
                    </a:p>
                  </a:txBody>
                  <a:tcPr/>
                </a:tc>
                <a:tc>
                  <a:txBody>
                    <a:bodyPr/>
                    <a:lstStyle/>
                    <a:p>
                      <a:r>
                        <a:rPr lang="en-US" dirty="0"/>
                        <a:t>Affective</a:t>
                      </a:r>
                      <a:endParaRPr lang="en-IN" dirty="0"/>
                    </a:p>
                  </a:txBody>
                  <a:tcPr/>
                </a:tc>
                <a:tc>
                  <a:txBody>
                    <a:bodyPr/>
                    <a:lstStyle/>
                    <a:p>
                      <a:r>
                        <a:rPr lang="en-US" dirty="0"/>
                        <a:t>Must Know</a:t>
                      </a:r>
                      <a:endParaRPr lang="en-IN" dirty="0"/>
                    </a:p>
                  </a:txBody>
                  <a:tcPr/>
                </a:tc>
                <a:extLst>
                  <a:ext uri="{0D108BD9-81ED-4DB2-BD59-A6C34878D82A}">
                    <a16:rowId xmlns:a16="http://schemas.microsoft.com/office/drawing/2014/main" val="3066193908"/>
                  </a:ext>
                </a:extLst>
              </a:tr>
            </a:tbl>
          </a:graphicData>
        </a:graphic>
      </p:graphicFrame>
    </p:spTree>
    <p:extLst>
      <p:ext uri="{BB962C8B-B14F-4D97-AF65-F5344CB8AC3E}">
        <p14:creationId xmlns:p14="http://schemas.microsoft.com/office/powerpoint/2010/main" val="3637728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A77AF-AB4E-4A8D-9CBC-598FF92E2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187" y="0"/>
            <a:ext cx="6191625" cy="6858000"/>
          </a:xfrm>
          <a:prstGeom prst="rect">
            <a:avLst/>
          </a:prstGeom>
        </p:spPr>
      </p:pic>
    </p:spTree>
    <p:extLst>
      <p:ext uri="{BB962C8B-B14F-4D97-AF65-F5344CB8AC3E}">
        <p14:creationId xmlns:p14="http://schemas.microsoft.com/office/powerpoint/2010/main" val="3899574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A62BC-3824-439A-8CA6-05B1FFB2EB58}"/>
              </a:ext>
            </a:extLst>
          </p:cNvPr>
          <p:cNvSpPr>
            <a:spLocks noGrp="1"/>
          </p:cNvSpPr>
          <p:nvPr>
            <p:ph type="title"/>
          </p:nvPr>
        </p:nvSpPr>
        <p:spPr/>
        <p:txBody>
          <a:bodyPr/>
          <a:lstStyle/>
          <a:p>
            <a:r>
              <a:rPr lang="en-IN" dirty="0"/>
              <a:t>Uses/purposes of surveyor</a:t>
            </a:r>
          </a:p>
        </p:txBody>
      </p:sp>
      <p:sp>
        <p:nvSpPr>
          <p:cNvPr id="3" name="Content Placeholder 2">
            <a:extLst>
              <a:ext uri="{FF2B5EF4-FFF2-40B4-BE49-F238E27FC236}">
                <a16:creationId xmlns:a16="http://schemas.microsoft.com/office/drawing/2014/main" id="{9844DAB1-573C-45E6-84B3-4A3CBE8CEFF8}"/>
              </a:ext>
            </a:extLst>
          </p:cNvPr>
          <p:cNvSpPr>
            <a:spLocks noGrp="1"/>
          </p:cNvSpPr>
          <p:nvPr>
            <p:ph idx="1"/>
          </p:nvPr>
        </p:nvSpPr>
        <p:spPr/>
        <p:txBody>
          <a:bodyPr/>
          <a:lstStyle/>
          <a:p>
            <a:r>
              <a:rPr lang="en-US" dirty="0"/>
              <a:t>1. Surveying the diagnostic cast </a:t>
            </a:r>
          </a:p>
          <a:p>
            <a:r>
              <a:rPr lang="en-US" dirty="0"/>
              <a:t>2. Tripoding </a:t>
            </a:r>
          </a:p>
          <a:p>
            <a:r>
              <a:rPr lang="en-US" dirty="0"/>
              <a:t>3. Surveying the master cast </a:t>
            </a:r>
          </a:p>
          <a:p>
            <a:r>
              <a:rPr lang="en-US" dirty="0"/>
              <a:t>4. Contouring wax patterns </a:t>
            </a:r>
          </a:p>
          <a:p>
            <a:r>
              <a:rPr lang="en-US" dirty="0"/>
              <a:t>5. Contouring crowns </a:t>
            </a:r>
          </a:p>
          <a:p>
            <a:r>
              <a:rPr lang="en-US" dirty="0"/>
              <a:t>6. Placing internal attachments</a:t>
            </a:r>
          </a:p>
          <a:p>
            <a:r>
              <a:rPr lang="en-US" dirty="0"/>
              <a:t> 7. Placing internal rests</a:t>
            </a:r>
            <a:endParaRPr lang="en-IN" dirty="0"/>
          </a:p>
        </p:txBody>
      </p:sp>
    </p:spTree>
    <p:extLst>
      <p:ext uri="{BB962C8B-B14F-4D97-AF65-F5344CB8AC3E}">
        <p14:creationId xmlns:p14="http://schemas.microsoft.com/office/powerpoint/2010/main" val="311716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4A3E-EC2A-4046-B731-268827DB8E7E}"/>
              </a:ext>
            </a:extLst>
          </p:cNvPr>
          <p:cNvSpPr>
            <a:spLocks noGrp="1"/>
          </p:cNvSpPr>
          <p:nvPr>
            <p:ph type="title"/>
          </p:nvPr>
        </p:nvSpPr>
        <p:spPr/>
        <p:txBody>
          <a:bodyPr/>
          <a:lstStyle/>
          <a:p>
            <a:r>
              <a:rPr lang="en-IN" dirty="0"/>
              <a:t>1.Surveying the diagnostic cast</a:t>
            </a:r>
          </a:p>
        </p:txBody>
      </p:sp>
      <p:sp>
        <p:nvSpPr>
          <p:cNvPr id="3" name="Content Placeholder 2">
            <a:extLst>
              <a:ext uri="{FF2B5EF4-FFF2-40B4-BE49-F238E27FC236}">
                <a16:creationId xmlns:a16="http://schemas.microsoft.com/office/drawing/2014/main" id="{755E09D5-7946-4BC1-89DC-6C9A75ABF520}"/>
              </a:ext>
            </a:extLst>
          </p:cNvPr>
          <p:cNvSpPr>
            <a:spLocks noGrp="1"/>
          </p:cNvSpPr>
          <p:nvPr>
            <p:ph idx="1"/>
          </p:nvPr>
        </p:nvSpPr>
        <p:spPr/>
        <p:txBody>
          <a:bodyPr/>
          <a:lstStyle/>
          <a:p>
            <a:pPr algn="just"/>
            <a:r>
              <a:rPr lang="en-US" dirty="0"/>
              <a:t>First the diagnostic cast is surveyed to basically determine ‘the path of insertion’ or the most </a:t>
            </a:r>
            <a:r>
              <a:rPr lang="en-US" dirty="0" err="1"/>
              <a:t>favourable</a:t>
            </a:r>
            <a:r>
              <a:rPr lang="en-US" dirty="0"/>
              <a:t> tilt. The factors that influence this are :</a:t>
            </a:r>
          </a:p>
          <a:p>
            <a:pPr algn="just"/>
            <a:r>
              <a:rPr lang="en-US" dirty="0"/>
              <a:t>1. Retentive undercuts </a:t>
            </a:r>
          </a:p>
          <a:p>
            <a:pPr algn="just"/>
            <a:r>
              <a:rPr lang="en-US" dirty="0"/>
              <a:t>2. Interferences </a:t>
            </a:r>
          </a:p>
          <a:p>
            <a:pPr algn="just"/>
            <a:r>
              <a:rPr lang="en-US" dirty="0"/>
              <a:t>3. Aesthetics </a:t>
            </a:r>
          </a:p>
          <a:p>
            <a:pPr algn="just"/>
            <a:r>
              <a:rPr lang="en-US" dirty="0"/>
              <a:t>4. Guide planes</a:t>
            </a:r>
            <a:endParaRPr lang="en-IN" dirty="0"/>
          </a:p>
        </p:txBody>
      </p:sp>
    </p:spTree>
    <p:extLst>
      <p:ext uri="{BB962C8B-B14F-4D97-AF65-F5344CB8AC3E}">
        <p14:creationId xmlns:p14="http://schemas.microsoft.com/office/powerpoint/2010/main" val="2414979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5C14C-DC7E-4A0F-9C1B-82E08AF1AF70}"/>
              </a:ext>
            </a:extLst>
          </p:cNvPr>
          <p:cNvSpPr>
            <a:spLocks noGrp="1"/>
          </p:cNvSpPr>
          <p:nvPr>
            <p:ph type="title"/>
          </p:nvPr>
        </p:nvSpPr>
        <p:spPr/>
        <p:txBody>
          <a:bodyPr/>
          <a:lstStyle/>
          <a:p>
            <a:r>
              <a:rPr lang="en-IN" dirty="0"/>
              <a:t>2.Tripoding</a:t>
            </a:r>
          </a:p>
        </p:txBody>
      </p:sp>
      <p:sp>
        <p:nvSpPr>
          <p:cNvPr id="3" name="Content Placeholder 2">
            <a:extLst>
              <a:ext uri="{FF2B5EF4-FFF2-40B4-BE49-F238E27FC236}">
                <a16:creationId xmlns:a16="http://schemas.microsoft.com/office/drawing/2014/main" id="{CE835468-3E1A-41C1-80B5-29169BCBB8A0}"/>
              </a:ext>
            </a:extLst>
          </p:cNvPr>
          <p:cNvSpPr>
            <a:spLocks noGrp="1"/>
          </p:cNvSpPr>
          <p:nvPr>
            <p:ph idx="1"/>
          </p:nvPr>
        </p:nvSpPr>
        <p:spPr/>
        <p:txBody>
          <a:bodyPr/>
          <a:lstStyle/>
          <a:p>
            <a:pPr algn="just"/>
            <a:r>
              <a:rPr lang="en-US" dirty="0"/>
              <a:t>After the path of insertion or final tilt of cast is selected, it must be recorded on the diagnostic cast. This enables the cast to be oriented back on the surveyor in the same position. This procedure of recording the position is called tripoding. The tripod marks are also transferred to the master cast, so that it can also be positioned similarly.</a:t>
            </a:r>
            <a:endParaRPr lang="en-IN" dirty="0"/>
          </a:p>
        </p:txBody>
      </p:sp>
    </p:spTree>
    <p:extLst>
      <p:ext uri="{BB962C8B-B14F-4D97-AF65-F5344CB8AC3E}">
        <p14:creationId xmlns:p14="http://schemas.microsoft.com/office/powerpoint/2010/main" val="559916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18D8-D002-4EF3-AA13-4EFF463489AB}"/>
              </a:ext>
            </a:extLst>
          </p:cNvPr>
          <p:cNvSpPr>
            <a:spLocks noGrp="1"/>
          </p:cNvSpPr>
          <p:nvPr>
            <p:ph type="title"/>
          </p:nvPr>
        </p:nvSpPr>
        <p:spPr/>
        <p:txBody>
          <a:bodyPr/>
          <a:lstStyle/>
          <a:p>
            <a:r>
              <a:rPr lang="en-US" dirty="0"/>
              <a:t>3. Surveying the master cast</a:t>
            </a:r>
            <a:endParaRPr lang="en-IN" dirty="0"/>
          </a:p>
        </p:txBody>
      </p:sp>
      <p:sp>
        <p:nvSpPr>
          <p:cNvPr id="3" name="Content Placeholder 2">
            <a:extLst>
              <a:ext uri="{FF2B5EF4-FFF2-40B4-BE49-F238E27FC236}">
                <a16:creationId xmlns:a16="http://schemas.microsoft.com/office/drawing/2014/main" id="{DCEFBC41-29A2-4916-B05B-21DB0BF3ED12}"/>
              </a:ext>
            </a:extLst>
          </p:cNvPr>
          <p:cNvSpPr>
            <a:spLocks noGrp="1"/>
          </p:cNvSpPr>
          <p:nvPr>
            <p:ph idx="1"/>
          </p:nvPr>
        </p:nvSpPr>
        <p:spPr/>
        <p:txBody>
          <a:bodyPr/>
          <a:lstStyle/>
          <a:p>
            <a:pPr algn="just"/>
            <a:r>
              <a:rPr lang="en-US" dirty="0"/>
              <a:t>The master cast is tripoded in the same position as diagnostic cast by tripoding. It is surveyed to perform the following procedures:</a:t>
            </a:r>
          </a:p>
          <a:p>
            <a:pPr algn="just"/>
            <a:r>
              <a:rPr lang="en-US" dirty="0"/>
              <a:t> 1. Beading </a:t>
            </a:r>
          </a:p>
          <a:p>
            <a:pPr algn="just"/>
            <a:r>
              <a:rPr lang="en-US" dirty="0"/>
              <a:t>2. Block out </a:t>
            </a:r>
          </a:p>
          <a:p>
            <a:pPr algn="just"/>
            <a:r>
              <a:rPr lang="en-US" dirty="0"/>
              <a:t>3. Relief</a:t>
            </a:r>
            <a:endParaRPr lang="en-IN" dirty="0"/>
          </a:p>
        </p:txBody>
      </p:sp>
    </p:spTree>
    <p:extLst>
      <p:ext uri="{BB962C8B-B14F-4D97-AF65-F5344CB8AC3E}">
        <p14:creationId xmlns:p14="http://schemas.microsoft.com/office/powerpoint/2010/main" val="881316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A4FE0-2007-4AF0-BDE0-132652F7AD35}"/>
              </a:ext>
            </a:extLst>
          </p:cNvPr>
          <p:cNvSpPr>
            <a:spLocks noGrp="1"/>
          </p:cNvSpPr>
          <p:nvPr>
            <p:ph type="title"/>
          </p:nvPr>
        </p:nvSpPr>
        <p:spPr/>
        <p:txBody>
          <a:bodyPr/>
          <a:lstStyle/>
          <a:p>
            <a:r>
              <a:rPr lang="en-US" dirty="0"/>
              <a:t>4. Contouring wax patterns</a:t>
            </a:r>
            <a:endParaRPr lang="en-IN" dirty="0"/>
          </a:p>
        </p:txBody>
      </p:sp>
      <p:sp>
        <p:nvSpPr>
          <p:cNvPr id="3" name="Content Placeholder 2">
            <a:extLst>
              <a:ext uri="{FF2B5EF4-FFF2-40B4-BE49-F238E27FC236}">
                <a16:creationId xmlns:a16="http://schemas.microsoft.com/office/drawing/2014/main" id="{0BFD3046-3937-49BF-8517-E970BA35744F}"/>
              </a:ext>
            </a:extLst>
          </p:cNvPr>
          <p:cNvSpPr>
            <a:spLocks noGrp="1"/>
          </p:cNvSpPr>
          <p:nvPr>
            <p:ph idx="1"/>
          </p:nvPr>
        </p:nvSpPr>
        <p:spPr/>
        <p:txBody>
          <a:bodyPr>
            <a:normAutofit fontScale="92500"/>
          </a:bodyPr>
          <a:lstStyle/>
          <a:p>
            <a:pPr marL="0" indent="0" algn="just">
              <a:buNone/>
            </a:pPr>
            <a:r>
              <a:rPr lang="en-US" dirty="0"/>
              <a:t>• This is performed by the surveying tool – the wax trimmer. </a:t>
            </a:r>
          </a:p>
          <a:p>
            <a:pPr marL="0" indent="0" algn="just">
              <a:buNone/>
            </a:pPr>
            <a:r>
              <a:rPr lang="en-US" dirty="0"/>
              <a:t>• Indicated when the proposed abutment needs to be crowned. </a:t>
            </a:r>
          </a:p>
          <a:p>
            <a:pPr marL="0" indent="0" algn="just">
              <a:buNone/>
            </a:pPr>
            <a:r>
              <a:rPr lang="en-US" dirty="0"/>
              <a:t>• When the wax pattern of the crown is prepared, the working cast is placed on the surveyor in the same position as diagnostic cast, using tripoding.</a:t>
            </a:r>
          </a:p>
          <a:p>
            <a:pPr marL="0" indent="0" algn="just">
              <a:buNone/>
            </a:pPr>
            <a:r>
              <a:rPr lang="en-US" dirty="0"/>
              <a:t> • Guiding planes on all proximal surfaces of wax patterns adjacent to edentulous areas should be made parallel to the determined path of insertion. </a:t>
            </a:r>
          </a:p>
          <a:p>
            <a:pPr marL="0" indent="0" algn="just">
              <a:buNone/>
            </a:pPr>
            <a:r>
              <a:rPr lang="en-US" dirty="0"/>
              <a:t>• The height of contour of the wax pattern may also be adjusted to get the right amount of undercut for the placement of retention and reciprocal clasp arms.</a:t>
            </a:r>
            <a:endParaRPr lang="en-IN" dirty="0"/>
          </a:p>
        </p:txBody>
      </p:sp>
    </p:spTree>
    <p:extLst>
      <p:ext uri="{BB962C8B-B14F-4D97-AF65-F5344CB8AC3E}">
        <p14:creationId xmlns:p14="http://schemas.microsoft.com/office/powerpoint/2010/main" val="199048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AB47-A92F-4D0B-8D67-457E0EBA9128}"/>
              </a:ext>
            </a:extLst>
          </p:cNvPr>
          <p:cNvSpPr>
            <a:spLocks noGrp="1"/>
          </p:cNvSpPr>
          <p:nvPr>
            <p:ph type="title"/>
          </p:nvPr>
        </p:nvSpPr>
        <p:spPr/>
        <p:txBody>
          <a:bodyPr/>
          <a:lstStyle/>
          <a:p>
            <a:r>
              <a:rPr lang="en-US" dirty="0"/>
              <a:t>5. Contouring crowns</a:t>
            </a:r>
            <a:endParaRPr lang="en-IN" dirty="0"/>
          </a:p>
        </p:txBody>
      </p:sp>
      <p:sp>
        <p:nvSpPr>
          <p:cNvPr id="3" name="Content Placeholder 2">
            <a:extLst>
              <a:ext uri="{FF2B5EF4-FFF2-40B4-BE49-F238E27FC236}">
                <a16:creationId xmlns:a16="http://schemas.microsoft.com/office/drawing/2014/main" id="{5E237BB9-61DF-4E63-98C2-E371E417E41C}"/>
              </a:ext>
            </a:extLst>
          </p:cNvPr>
          <p:cNvSpPr>
            <a:spLocks noGrp="1"/>
          </p:cNvSpPr>
          <p:nvPr>
            <p:ph idx="1"/>
          </p:nvPr>
        </p:nvSpPr>
        <p:spPr/>
        <p:txBody>
          <a:bodyPr>
            <a:normAutofit fontScale="85000" lnSpcReduction="20000"/>
          </a:bodyPr>
          <a:lstStyle/>
          <a:p>
            <a:pPr algn="just"/>
            <a:r>
              <a:rPr lang="en-US" dirty="0"/>
              <a:t>The established contours on wax patterns undergo some degree of change following casting procedures and ceramic application. </a:t>
            </a:r>
          </a:p>
          <a:p>
            <a:pPr algn="just"/>
            <a:r>
              <a:rPr lang="en-US" dirty="0"/>
              <a:t>To re-establish the original height of contour and guide plane as developed in the wax pattern, the working cast with the metal crown or unglazed ceramic crown is returned to the surveyor in the same orientation using tripoding and the contour is refined. </a:t>
            </a:r>
          </a:p>
          <a:p>
            <a:pPr marL="0" indent="0" algn="just">
              <a:buNone/>
            </a:pPr>
            <a:r>
              <a:rPr lang="en-US" dirty="0"/>
              <a:t>• This is performed by attaching a handpiece holder to the surveying arm.</a:t>
            </a:r>
          </a:p>
          <a:p>
            <a:pPr marL="0" indent="0" algn="just">
              <a:buNone/>
            </a:pPr>
            <a:r>
              <a:rPr lang="en-US" dirty="0"/>
              <a:t> This holder then suspends a straight handpiece onto which mounted cylindrical stones are attached. </a:t>
            </a:r>
          </a:p>
          <a:p>
            <a:pPr marL="0" indent="0" algn="just">
              <a:buNone/>
            </a:pPr>
            <a:r>
              <a:rPr lang="en-US" dirty="0"/>
              <a:t>The guiding planes can be refined by moving the surveying table so that the mounted stone contacts the guiding plane of crown or restoration.</a:t>
            </a:r>
          </a:p>
          <a:p>
            <a:pPr marL="0" indent="0" algn="just">
              <a:buNone/>
            </a:pPr>
            <a:endParaRPr lang="en-US" dirty="0"/>
          </a:p>
          <a:p>
            <a:pPr marL="0" indent="0" algn="just">
              <a:buNone/>
            </a:pPr>
            <a:r>
              <a:rPr lang="en-US" dirty="0"/>
              <a:t> Final finishing and polishing or glazing is performed after this.</a:t>
            </a:r>
            <a:endParaRPr lang="en-IN" dirty="0"/>
          </a:p>
        </p:txBody>
      </p:sp>
    </p:spTree>
    <p:extLst>
      <p:ext uri="{BB962C8B-B14F-4D97-AF65-F5344CB8AC3E}">
        <p14:creationId xmlns:p14="http://schemas.microsoft.com/office/powerpoint/2010/main" val="2422581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A7244-FBC4-480B-874A-E5F649379443}"/>
              </a:ext>
            </a:extLst>
          </p:cNvPr>
          <p:cNvSpPr>
            <a:spLocks noGrp="1"/>
          </p:cNvSpPr>
          <p:nvPr>
            <p:ph type="title"/>
          </p:nvPr>
        </p:nvSpPr>
        <p:spPr/>
        <p:txBody>
          <a:bodyPr/>
          <a:lstStyle/>
          <a:p>
            <a:r>
              <a:rPr lang="en-US" dirty="0"/>
              <a:t>6. Placing internal attachments</a:t>
            </a:r>
            <a:endParaRPr lang="en-IN" dirty="0"/>
          </a:p>
        </p:txBody>
      </p:sp>
      <p:sp>
        <p:nvSpPr>
          <p:cNvPr id="3" name="Content Placeholder 2">
            <a:extLst>
              <a:ext uri="{FF2B5EF4-FFF2-40B4-BE49-F238E27FC236}">
                <a16:creationId xmlns:a16="http://schemas.microsoft.com/office/drawing/2014/main" id="{44DC3E78-A56D-4D49-A316-24D2BBE75BC0}"/>
              </a:ext>
            </a:extLst>
          </p:cNvPr>
          <p:cNvSpPr>
            <a:spLocks noGrp="1"/>
          </p:cNvSpPr>
          <p:nvPr>
            <p:ph idx="1"/>
          </p:nvPr>
        </p:nvSpPr>
        <p:spPr/>
        <p:txBody>
          <a:bodyPr>
            <a:normAutofit lnSpcReduction="10000"/>
          </a:bodyPr>
          <a:lstStyle/>
          <a:p>
            <a:pPr algn="just"/>
            <a:r>
              <a:rPr lang="en-US" dirty="0"/>
              <a:t>The surveyor may be used to position </a:t>
            </a:r>
            <a:r>
              <a:rPr lang="en-US" dirty="0" err="1"/>
              <a:t>intracoronal</a:t>
            </a:r>
            <a:r>
              <a:rPr lang="en-US" dirty="0"/>
              <a:t> retainers or internal attachments along the path of insertion in the wax crown pattern of abutment teeth, as the patterns are being formed. </a:t>
            </a:r>
          </a:p>
          <a:p>
            <a:pPr algn="just"/>
            <a:r>
              <a:rPr lang="en-US" dirty="0"/>
              <a:t>Absolute parallelism among the attachments is necessary.</a:t>
            </a:r>
          </a:p>
          <a:p>
            <a:pPr algn="just"/>
            <a:r>
              <a:rPr lang="en-US" dirty="0"/>
              <a:t>The surveyor is first used to verify the space available in the abutment by making a recess in the stone abutment teeth on diagnostic cast.</a:t>
            </a:r>
          </a:p>
          <a:p>
            <a:pPr algn="just"/>
            <a:r>
              <a:rPr lang="en-US" dirty="0"/>
              <a:t> If space is adequate (without any pulpal encroachment), a recess is carved in wax pattern and attachment is placed. </a:t>
            </a:r>
          </a:p>
          <a:p>
            <a:pPr algn="just"/>
            <a:r>
              <a:rPr lang="en-US" dirty="0"/>
              <a:t>The path of insertion is again verified after casting by using the surveyor.</a:t>
            </a:r>
            <a:endParaRPr lang="en-IN" dirty="0"/>
          </a:p>
        </p:txBody>
      </p:sp>
    </p:spTree>
    <p:extLst>
      <p:ext uri="{BB962C8B-B14F-4D97-AF65-F5344CB8AC3E}">
        <p14:creationId xmlns:p14="http://schemas.microsoft.com/office/powerpoint/2010/main" val="790554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EC69B-D6CE-4D47-A135-B3045E4AE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331" y="0"/>
            <a:ext cx="7139338" cy="6858000"/>
          </a:xfrm>
          <a:prstGeom prst="rect">
            <a:avLst/>
          </a:prstGeom>
        </p:spPr>
      </p:pic>
    </p:spTree>
    <p:extLst>
      <p:ext uri="{BB962C8B-B14F-4D97-AF65-F5344CB8AC3E}">
        <p14:creationId xmlns:p14="http://schemas.microsoft.com/office/powerpoint/2010/main" val="3163872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6EFD5-9AB8-44F7-860E-845CAC51BB93}"/>
              </a:ext>
            </a:extLst>
          </p:cNvPr>
          <p:cNvSpPr>
            <a:spLocks noGrp="1"/>
          </p:cNvSpPr>
          <p:nvPr>
            <p:ph type="title"/>
          </p:nvPr>
        </p:nvSpPr>
        <p:spPr/>
        <p:txBody>
          <a:bodyPr/>
          <a:lstStyle/>
          <a:p>
            <a:r>
              <a:rPr lang="en-IN" dirty="0"/>
              <a:t>7.Placing internal rests</a:t>
            </a:r>
          </a:p>
        </p:txBody>
      </p:sp>
      <p:sp>
        <p:nvSpPr>
          <p:cNvPr id="3" name="Content Placeholder 2">
            <a:extLst>
              <a:ext uri="{FF2B5EF4-FFF2-40B4-BE49-F238E27FC236}">
                <a16:creationId xmlns:a16="http://schemas.microsoft.com/office/drawing/2014/main" id="{7E7BB2A1-0789-4006-B18B-EEDB1BAE9CB7}"/>
              </a:ext>
            </a:extLst>
          </p:cNvPr>
          <p:cNvSpPr>
            <a:spLocks noGrp="1"/>
          </p:cNvSpPr>
          <p:nvPr>
            <p:ph idx="1"/>
          </p:nvPr>
        </p:nvSpPr>
        <p:spPr/>
        <p:txBody>
          <a:bodyPr/>
          <a:lstStyle/>
          <a:p>
            <a:pPr algn="just"/>
            <a:r>
              <a:rPr lang="en-US" dirty="0"/>
              <a:t>These are box-shaped exaggerated occlusal rests with vertical walls and flat floors. </a:t>
            </a:r>
          </a:p>
          <a:p>
            <a:pPr algn="just"/>
            <a:r>
              <a:rPr lang="en-US" dirty="0"/>
              <a:t>They can be created in the wax patterns of abutments crowns, in harmony with the path of insertion, by using the straight handpiece of surveyor with appropriate tools.</a:t>
            </a:r>
          </a:p>
          <a:p>
            <a:pPr marL="0" indent="0" algn="just">
              <a:buNone/>
            </a:pPr>
            <a:r>
              <a:rPr lang="en-US" dirty="0"/>
              <a:t> • It provides good support and stabilization. </a:t>
            </a:r>
          </a:p>
          <a:p>
            <a:pPr marL="0" indent="0" algn="just">
              <a:buNone/>
            </a:pPr>
            <a:r>
              <a:rPr lang="en-US" dirty="0"/>
              <a:t>Depending on the taper of the walls, retention can be controlled. </a:t>
            </a:r>
          </a:p>
          <a:p>
            <a:pPr marL="0" indent="0" algn="just">
              <a:buNone/>
            </a:pPr>
            <a:r>
              <a:rPr lang="en-US" dirty="0"/>
              <a:t>It is contraindicated with distal extension base partial dentures as more torque is applied to the abutment using this interlocking rest.</a:t>
            </a:r>
            <a:endParaRPr lang="en-IN" dirty="0"/>
          </a:p>
        </p:txBody>
      </p:sp>
    </p:spTree>
    <p:extLst>
      <p:ext uri="{BB962C8B-B14F-4D97-AF65-F5344CB8AC3E}">
        <p14:creationId xmlns:p14="http://schemas.microsoft.com/office/powerpoint/2010/main" val="2756651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90C0-30FC-4FC3-99AE-4D7ACCC48359}"/>
              </a:ext>
            </a:extLst>
          </p:cNvPr>
          <p:cNvSpPr>
            <a:spLocks noGrp="1"/>
          </p:cNvSpPr>
          <p:nvPr>
            <p:ph type="title"/>
          </p:nvPr>
        </p:nvSpPr>
        <p:spPr/>
        <p:txBody>
          <a:bodyPr/>
          <a:lstStyle/>
          <a:p>
            <a:r>
              <a:rPr lang="en-US" dirty="0"/>
              <a:t>contents</a:t>
            </a:r>
            <a:endParaRPr lang="en-IN" dirty="0"/>
          </a:p>
        </p:txBody>
      </p:sp>
      <p:sp>
        <p:nvSpPr>
          <p:cNvPr id="3" name="Content Placeholder 2">
            <a:extLst>
              <a:ext uri="{FF2B5EF4-FFF2-40B4-BE49-F238E27FC236}">
                <a16:creationId xmlns:a16="http://schemas.microsoft.com/office/drawing/2014/main" id="{E21F7198-C50C-4150-8BAA-686A71ABE64A}"/>
              </a:ext>
            </a:extLst>
          </p:cNvPr>
          <p:cNvSpPr>
            <a:spLocks noGrp="1"/>
          </p:cNvSpPr>
          <p:nvPr>
            <p:ph idx="1"/>
          </p:nvPr>
        </p:nvSpPr>
        <p:spPr/>
        <p:txBody>
          <a:bodyPr/>
          <a:lstStyle/>
          <a:p>
            <a:r>
              <a:rPr lang="en-US" dirty="0"/>
              <a:t>Introduction</a:t>
            </a:r>
          </a:p>
          <a:p>
            <a:r>
              <a:rPr lang="en-US" dirty="0"/>
              <a:t>Definitions</a:t>
            </a:r>
          </a:p>
          <a:p>
            <a:r>
              <a:rPr lang="en-US" dirty="0"/>
              <a:t>Surveyor types , parts , uses</a:t>
            </a:r>
          </a:p>
          <a:p>
            <a:r>
              <a:rPr lang="en-US" dirty="0"/>
              <a:t>Surveying the diagnostic cast</a:t>
            </a:r>
          </a:p>
          <a:p>
            <a:r>
              <a:rPr lang="en-US" dirty="0"/>
              <a:t>Surveying the master cast</a:t>
            </a:r>
          </a:p>
          <a:p>
            <a:r>
              <a:rPr lang="en-US" dirty="0"/>
              <a:t>Survey lines</a:t>
            </a:r>
          </a:p>
          <a:p>
            <a:r>
              <a:rPr lang="en-US" dirty="0"/>
              <a:t>Summary </a:t>
            </a:r>
          </a:p>
          <a:p>
            <a:r>
              <a:rPr lang="en-US" dirty="0"/>
              <a:t>references</a:t>
            </a:r>
          </a:p>
          <a:p>
            <a:endParaRPr lang="en-IN" dirty="0"/>
          </a:p>
        </p:txBody>
      </p:sp>
    </p:spTree>
    <p:extLst>
      <p:ext uri="{BB962C8B-B14F-4D97-AF65-F5344CB8AC3E}">
        <p14:creationId xmlns:p14="http://schemas.microsoft.com/office/powerpoint/2010/main" val="161910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E189-8FB1-49F7-A7A4-71C147AE11B9}"/>
              </a:ext>
            </a:extLst>
          </p:cNvPr>
          <p:cNvSpPr>
            <a:spLocks noGrp="1"/>
          </p:cNvSpPr>
          <p:nvPr>
            <p:ph type="title"/>
          </p:nvPr>
        </p:nvSpPr>
        <p:spPr/>
        <p:txBody>
          <a:bodyPr/>
          <a:lstStyle/>
          <a:p>
            <a:r>
              <a:rPr lang="en-US" dirty="0"/>
              <a:t>Surveying -The surveying procedure usually involves the following procedures.</a:t>
            </a:r>
            <a:endParaRPr lang="en-IN" dirty="0"/>
          </a:p>
        </p:txBody>
      </p:sp>
      <p:sp>
        <p:nvSpPr>
          <p:cNvPr id="3" name="Content Placeholder 2">
            <a:extLst>
              <a:ext uri="{FF2B5EF4-FFF2-40B4-BE49-F238E27FC236}">
                <a16:creationId xmlns:a16="http://schemas.microsoft.com/office/drawing/2014/main" id="{FCA72081-9BD0-42D4-8093-85115DE88ED0}"/>
              </a:ext>
            </a:extLst>
          </p:cNvPr>
          <p:cNvSpPr>
            <a:spLocks noGrp="1"/>
          </p:cNvSpPr>
          <p:nvPr>
            <p:ph idx="1"/>
          </p:nvPr>
        </p:nvSpPr>
        <p:spPr/>
        <p:txBody>
          <a:bodyPr/>
          <a:lstStyle/>
          <a:p>
            <a:pPr marL="0" indent="0">
              <a:buNone/>
            </a:pPr>
            <a:r>
              <a:rPr lang="en-IN" dirty="0"/>
              <a:t>Surveying diagnostic cast</a:t>
            </a:r>
          </a:p>
          <a:p>
            <a:pPr marL="0" indent="0">
              <a:buNone/>
            </a:pPr>
            <a:r>
              <a:rPr lang="en-IN" dirty="0"/>
              <a:t> Interferences</a:t>
            </a:r>
          </a:p>
          <a:p>
            <a:pPr marL="0" indent="0">
              <a:buNone/>
            </a:pPr>
            <a:r>
              <a:rPr lang="en-IN" dirty="0"/>
              <a:t>Aesthetics</a:t>
            </a:r>
          </a:p>
          <a:p>
            <a:pPr marL="0" indent="0">
              <a:buNone/>
            </a:pPr>
            <a:r>
              <a:rPr lang="en-IN" dirty="0"/>
              <a:t>Guiding planes</a:t>
            </a:r>
          </a:p>
          <a:p>
            <a:pPr marL="0" indent="0">
              <a:buNone/>
            </a:pPr>
            <a:r>
              <a:rPr lang="en-IN" dirty="0"/>
              <a:t>Tripoding or tripod marking</a:t>
            </a:r>
          </a:p>
          <a:p>
            <a:pPr marL="0" indent="0">
              <a:buNone/>
            </a:pPr>
            <a:r>
              <a:rPr lang="en-US" dirty="0"/>
              <a:t>Transferring tripod marks to another cast</a:t>
            </a:r>
          </a:p>
          <a:p>
            <a:pPr marL="0" indent="0">
              <a:buNone/>
            </a:pPr>
            <a:r>
              <a:rPr lang="en-IN" dirty="0"/>
              <a:t>Survey of master cast</a:t>
            </a:r>
          </a:p>
          <a:p>
            <a:pPr marL="0" indent="0">
              <a:buNone/>
            </a:pPr>
            <a:r>
              <a:rPr lang="en-IN" dirty="0"/>
              <a:t>Relief</a:t>
            </a:r>
          </a:p>
        </p:txBody>
      </p:sp>
    </p:spTree>
    <p:extLst>
      <p:ext uri="{BB962C8B-B14F-4D97-AF65-F5344CB8AC3E}">
        <p14:creationId xmlns:p14="http://schemas.microsoft.com/office/powerpoint/2010/main" val="3833528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A7AFF-7232-412E-93F3-7014DC5A8EB4}"/>
              </a:ext>
            </a:extLst>
          </p:cNvPr>
          <p:cNvSpPr>
            <a:spLocks noGrp="1"/>
          </p:cNvSpPr>
          <p:nvPr>
            <p:ph type="title"/>
          </p:nvPr>
        </p:nvSpPr>
        <p:spPr/>
        <p:txBody>
          <a:bodyPr/>
          <a:lstStyle/>
          <a:p>
            <a:r>
              <a:rPr lang="en-US" dirty="0"/>
              <a:t>Surveying diagnostic cast This is done before the treatment plan is formulated.</a:t>
            </a:r>
            <a:endParaRPr lang="en-IN" dirty="0"/>
          </a:p>
        </p:txBody>
      </p:sp>
      <p:sp>
        <p:nvSpPr>
          <p:cNvPr id="3" name="Content Placeholder 2">
            <a:extLst>
              <a:ext uri="{FF2B5EF4-FFF2-40B4-BE49-F238E27FC236}">
                <a16:creationId xmlns:a16="http://schemas.microsoft.com/office/drawing/2014/main" id="{6ED305D7-9B3D-43D6-A908-9B27500A5BEF}"/>
              </a:ext>
            </a:extLst>
          </p:cNvPr>
          <p:cNvSpPr>
            <a:spLocks noGrp="1"/>
          </p:cNvSpPr>
          <p:nvPr>
            <p:ph idx="1"/>
          </p:nvPr>
        </p:nvSpPr>
        <p:spPr/>
        <p:txBody>
          <a:bodyPr/>
          <a:lstStyle/>
          <a:p>
            <a:pPr algn="just"/>
            <a:r>
              <a:rPr lang="en-US" dirty="0"/>
              <a:t>The main objective of surveying the diagnostic cast is to determine the most desirable path of placement (insertion) that will eliminate or minimize the interference to the placement and the removal of prosthesis. </a:t>
            </a:r>
          </a:p>
          <a:p>
            <a:pPr algn="just"/>
            <a:r>
              <a:rPr lang="en-US" dirty="0"/>
              <a:t>This basically involves determining the most </a:t>
            </a:r>
            <a:r>
              <a:rPr lang="en-US" dirty="0" err="1"/>
              <a:t>favourable</a:t>
            </a:r>
            <a:r>
              <a:rPr lang="en-US" dirty="0"/>
              <a:t> tilt of the cast with respect to various factors involved in determining the path of placement.</a:t>
            </a:r>
            <a:endParaRPr lang="en-IN" dirty="0"/>
          </a:p>
        </p:txBody>
      </p:sp>
    </p:spTree>
    <p:extLst>
      <p:ext uri="{BB962C8B-B14F-4D97-AF65-F5344CB8AC3E}">
        <p14:creationId xmlns:p14="http://schemas.microsoft.com/office/powerpoint/2010/main" val="2814388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8031E-34E7-4FA2-9113-C21603392165}"/>
              </a:ext>
            </a:extLst>
          </p:cNvPr>
          <p:cNvSpPr>
            <a:spLocks noGrp="1"/>
          </p:cNvSpPr>
          <p:nvPr>
            <p:ph type="title"/>
          </p:nvPr>
        </p:nvSpPr>
        <p:spPr/>
        <p:txBody>
          <a:bodyPr/>
          <a:lstStyle/>
          <a:p>
            <a:r>
              <a:rPr lang="en-IN" dirty="0"/>
              <a:t>Summary</a:t>
            </a:r>
          </a:p>
        </p:txBody>
      </p:sp>
      <p:sp>
        <p:nvSpPr>
          <p:cNvPr id="3" name="Content Placeholder 2">
            <a:extLst>
              <a:ext uri="{FF2B5EF4-FFF2-40B4-BE49-F238E27FC236}">
                <a16:creationId xmlns:a16="http://schemas.microsoft.com/office/drawing/2014/main" id="{EA3381D4-F024-43E8-AC38-5CD15DB7AD0B}"/>
              </a:ext>
            </a:extLst>
          </p:cNvPr>
          <p:cNvSpPr>
            <a:spLocks noGrp="1"/>
          </p:cNvSpPr>
          <p:nvPr>
            <p:ph idx="1"/>
          </p:nvPr>
        </p:nvSpPr>
        <p:spPr/>
        <p:txBody>
          <a:bodyPr/>
          <a:lstStyle/>
          <a:p>
            <a:r>
              <a:rPr lang="en-US" dirty="0"/>
              <a:t>The main objective of surveying the diagnostic cast is to determine the most desirable path of placement (insertion) that will eliminate or minimize the interference to the placement and the removal of prosthesis</a:t>
            </a:r>
            <a:endParaRPr lang="en-IN" dirty="0"/>
          </a:p>
        </p:txBody>
      </p:sp>
    </p:spTree>
    <p:extLst>
      <p:ext uri="{BB962C8B-B14F-4D97-AF65-F5344CB8AC3E}">
        <p14:creationId xmlns:p14="http://schemas.microsoft.com/office/powerpoint/2010/main" val="3846915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FC17E-7B58-428D-9EDB-1BDEAD86A31D}"/>
              </a:ext>
            </a:extLst>
          </p:cNvPr>
          <p:cNvSpPr>
            <a:spLocks noGrp="1"/>
          </p:cNvSpPr>
          <p:nvPr>
            <p:ph type="title"/>
          </p:nvPr>
        </p:nvSpPr>
        <p:spPr/>
        <p:txBody>
          <a:bodyPr/>
          <a:lstStyle/>
          <a:p>
            <a:r>
              <a:rPr lang="en-IN" dirty="0"/>
              <a:t>Take home message</a:t>
            </a:r>
          </a:p>
        </p:txBody>
      </p:sp>
      <p:sp>
        <p:nvSpPr>
          <p:cNvPr id="3" name="Content Placeholder 2">
            <a:extLst>
              <a:ext uri="{FF2B5EF4-FFF2-40B4-BE49-F238E27FC236}">
                <a16:creationId xmlns:a16="http://schemas.microsoft.com/office/drawing/2014/main" id="{2B3CE86D-9184-43A0-9859-43B2A945A3FD}"/>
              </a:ext>
            </a:extLst>
          </p:cNvPr>
          <p:cNvSpPr>
            <a:spLocks noGrp="1"/>
          </p:cNvSpPr>
          <p:nvPr>
            <p:ph idx="1"/>
          </p:nvPr>
        </p:nvSpPr>
        <p:spPr/>
        <p:txBody>
          <a:bodyPr/>
          <a:lstStyle/>
          <a:p>
            <a:r>
              <a:rPr lang="en-US" dirty="0"/>
              <a:t>The main objective of surveying the diagnostic cast is to determine the most desirable path of placement (insertion) that will eliminate or minimize the interference to the placement and the removal of prosthesis</a:t>
            </a:r>
            <a:endParaRPr lang="en-IN" dirty="0"/>
          </a:p>
          <a:p>
            <a:endParaRPr lang="en-IN" dirty="0"/>
          </a:p>
        </p:txBody>
      </p:sp>
    </p:spTree>
    <p:extLst>
      <p:ext uri="{BB962C8B-B14F-4D97-AF65-F5344CB8AC3E}">
        <p14:creationId xmlns:p14="http://schemas.microsoft.com/office/powerpoint/2010/main" val="3243159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A2804E9B-2713-4E53-90B3-ABB55296A8D3}"/>
              </a:ext>
            </a:extLst>
          </p:cNvPr>
          <p:cNvSpPr>
            <a:spLocks noGrp="1" noChangeArrowheads="1"/>
          </p:cNvSpPr>
          <p:nvPr>
            <p:ph type="title"/>
          </p:nvPr>
        </p:nvSpPr>
        <p:spPr/>
        <p:txBody>
          <a:bodyPr/>
          <a:lstStyle/>
          <a:p>
            <a:pPr eaLnBrk="1" hangingPunct="1"/>
            <a:r>
              <a:rPr lang="en-US" altLang="en-US">
                <a:solidFill>
                  <a:srgbClr val="00B0F0"/>
                </a:solidFill>
              </a:rPr>
              <a:t>References </a:t>
            </a:r>
          </a:p>
        </p:txBody>
      </p:sp>
      <p:sp>
        <p:nvSpPr>
          <p:cNvPr id="161795" name="Content Placeholder 2">
            <a:extLst>
              <a:ext uri="{FF2B5EF4-FFF2-40B4-BE49-F238E27FC236}">
                <a16:creationId xmlns:a16="http://schemas.microsoft.com/office/drawing/2014/main" id="{21CA942C-73E4-45C4-9A17-C78332A05943}"/>
              </a:ext>
            </a:extLst>
          </p:cNvPr>
          <p:cNvSpPr>
            <a:spLocks noGrp="1" noChangeArrowheads="1"/>
          </p:cNvSpPr>
          <p:nvPr>
            <p:ph idx="1"/>
          </p:nvPr>
        </p:nvSpPr>
        <p:spPr>
          <a:xfrm>
            <a:off x="1981200" y="1274764"/>
            <a:ext cx="8229600" cy="5221287"/>
          </a:xfrm>
        </p:spPr>
        <p:txBody>
          <a:bodyPr>
            <a:normAutofit fontScale="92500"/>
          </a:bodyPr>
          <a:lstStyle/>
          <a:p>
            <a:r>
              <a:rPr lang="en-US" altLang="en-US">
                <a:solidFill>
                  <a:srgbClr val="FF0000"/>
                </a:solidFill>
              </a:rPr>
              <a:t>Removable partial prosthodontics 11</a:t>
            </a:r>
            <a:r>
              <a:rPr lang="en-US" altLang="en-US" baseline="30000">
                <a:solidFill>
                  <a:srgbClr val="FF0000"/>
                </a:solidFill>
              </a:rPr>
              <a:t>th</a:t>
            </a:r>
            <a:r>
              <a:rPr lang="en-US" altLang="en-US">
                <a:solidFill>
                  <a:srgbClr val="FF0000"/>
                </a:solidFill>
              </a:rPr>
              <a:t> edition Mc cracken</a:t>
            </a:r>
          </a:p>
          <a:p>
            <a:r>
              <a:rPr lang="en-US" altLang="en-US">
                <a:solidFill>
                  <a:srgbClr val="00B050"/>
                </a:solidFill>
              </a:rPr>
              <a:t>Clinical removable partial prosthodontics stewarts </a:t>
            </a:r>
          </a:p>
          <a:p>
            <a:r>
              <a:rPr lang="en-US" altLang="en-US">
                <a:solidFill>
                  <a:srgbClr val="FF0000"/>
                </a:solidFill>
              </a:rPr>
              <a:t>A color atlas of removable partial dentures J.C. Davenport ; R.M. Basker</a:t>
            </a:r>
          </a:p>
          <a:p>
            <a:r>
              <a:rPr lang="en-US" altLang="en-US">
                <a:solidFill>
                  <a:srgbClr val="00B050"/>
                </a:solidFill>
              </a:rPr>
              <a:t>Advanced Removable </a:t>
            </a:r>
            <a:r>
              <a:rPr lang="en-US" altLang="en-US" b="1">
                <a:solidFill>
                  <a:srgbClr val="00B050"/>
                </a:solidFill>
              </a:rPr>
              <a:t>Partial Dentures </a:t>
            </a:r>
            <a:r>
              <a:rPr lang="en-US" altLang="en-US">
                <a:solidFill>
                  <a:srgbClr val="00B050"/>
                </a:solidFill>
              </a:rPr>
              <a:t>James S. Brudvik</a:t>
            </a:r>
          </a:p>
          <a:p>
            <a:endParaRPr lang="en-US" altLang="en-US"/>
          </a:p>
          <a:p>
            <a:r>
              <a:rPr lang="en-US" altLang="en-US">
                <a:solidFill>
                  <a:srgbClr val="FF0000"/>
                </a:solidFill>
              </a:rPr>
              <a:t>Arthur M. LaVere, and Arthur J. Krol, Selection of a maior connector for the extension-base removable partial denture JPD 1973;30,102-105</a:t>
            </a:r>
          </a:p>
          <a:p>
            <a:r>
              <a:rPr lang="en-US" altLang="en-US">
                <a:solidFill>
                  <a:srgbClr val="00B050"/>
                </a:solidFill>
              </a:rPr>
              <a:t>Davis Hendersonand Thomas E. Seward Design and force distribution with removable partial dentures: A progress report JPD 1967;17,350-364</a:t>
            </a:r>
            <a:r>
              <a:rPr lang="en-US" altLang="en-US"/>
              <a:t>.</a:t>
            </a:r>
          </a:p>
        </p:txBody>
      </p:sp>
      <p:sp>
        <p:nvSpPr>
          <p:cNvPr id="161796" name="Slide Number Placeholder 4">
            <a:extLst>
              <a:ext uri="{FF2B5EF4-FFF2-40B4-BE49-F238E27FC236}">
                <a16:creationId xmlns:a16="http://schemas.microsoft.com/office/drawing/2014/main" id="{290A8F8E-A4E7-40FE-B574-A081B6DD48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1pPr>
            <a:lvl2pPr marL="742950" indent="-28575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3pPr>
            <a:lvl4pPr marL="1600200" indent="-228600">
              <a:spcBef>
                <a:spcPct val="20000"/>
              </a:spcBef>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4pPr>
            <a:lvl5pPr marL="2057400" indent="-228600">
              <a:spcBef>
                <a:spcPct val="20000"/>
              </a:spcBef>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9pPr>
          </a:lstStyle>
          <a:p>
            <a:pPr>
              <a:spcBef>
                <a:spcPct val="0"/>
              </a:spcBef>
              <a:buFontTx/>
              <a:buNone/>
            </a:pPr>
            <a:fld id="{FF6AB9F2-C415-4C9E-B887-6D101F37A875}" type="slidenum">
              <a:rPr lang="en-US" altLang="en-US" sz="1200">
                <a:solidFill>
                  <a:srgbClr val="898989"/>
                </a:solidFill>
                <a:latin typeface="Arial" panose="020B0604020202020204" pitchFamily="34" charset="0"/>
              </a:rPr>
              <a:pPr>
                <a:spcBef>
                  <a:spcPct val="0"/>
                </a:spcBef>
                <a:buFontTx/>
                <a:buNone/>
              </a:pPr>
              <a:t>34</a:t>
            </a:fld>
            <a:endParaRPr lang="zh-CN" altLang="en-US" sz="1800">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C14B-C744-4CB5-B20E-61C3FE1FD0F7}"/>
              </a:ext>
            </a:extLst>
          </p:cNvPr>
          <p:cNvSpPr>
            <a:spLocks noGrp="1"/>
          </p:cNvSpPr>
          <p:nvPr>
            <p:ph type="title"/>
          </p:nvPr>
        </p:nvSpPr>
        <p:spPr/>
        <p:txBody>
          <a:bodyPr/>
          <a:lstStyle/>
          <a:p>
            <a:r>
              <a:rPr lang="en-IN" dirty="0"/>
              <a:t>Introduction</a:t>
            </a:r>
          </a:p>
        </p:txBody>
      </p:sp>
      <p:sp>
        <p:nvSpPr>
          <p:cNvPr id="3" name="Content Placeholder 2">
            <a:extLst>
              <a:ext uri="{FF2B5EF4-FFF2-40B4-BE49-F238E27FC236}">
                <a16:creationId xmlns:a16="http://schemas.microsoft.com/office/drawing/2014/main" id="{301FA97E-B4C2-4F09-AAF6-0D89DD51137D}"/>
              </a:ext>
            </a:extLst>
          </p:cNvPr>
          <p:cNvSpPr>
            <a:spLocks noGrp="1"/>
          </p:cNvSpPr>
          <p:nvPr>
            <p:ph idx="1"/>
          </p:nvPr>
        </p:nvSpPr>
        <p:spPr>
          <a:xfrm>
            <a:off x="849489" y="1836914"/>
            <a:ext cx="10515600" cy="4351338"/>
          </a:xfrm>
        </p:spPr>
        <p:txBody>
          <a:bodyPr>
            <a:normAutofit lnSpcReduction="10000"/>
          </a:bodyPr>
          <a:lstStyle/>
          <a:p>
            <a:pPr algn="just"/>
            <a:r>
              <a:rPr lang="en-US" dirty="0"/>
              <a:t>A standard dental arch for which a removable partial denture is to be constructed is made of remaining natural teeth in varying angulations and edentulous space/s of varying width and length. </a:t>
            </a:r>
          </a:p>
          <a:p>
            <a:pPr algn="just"/>
            <a:r>
              <a:rPr lang="en-US" dirty="0"/>
              <a:t>The challenge is to design and fabricate a prosthesis that can be placed smoothly on the teeth and edentulous ridge, and once in place will resist removal.</a:t>
            </a:r>
          </a:p>
          <a:p>
            <a:pPr algn="just"/>
            <a:r>
              <a:rPr lang="en-US" dirty="0"/>
              <a:t>Everyone is aware of the difficulty in trimming and fitting acrylic temporary partials, the same procedure is impossible with cast partials as it involves metal. </a:t>
            </a:r>
          </a:p>
          <a:p>
            <a:pPr algn="just"/>
            <a:r>
              <a:rPr lang="en-US" dirty="0"/>
              <a:t>In a more definitive prosthesis, such guesswork will create uncontrolled forces on teeth and ridge.</a:t>
            </a:r>
            <a:endParaRPr lang="en-IN" dirty="0"/>
          </a:p>
        </p:txBody>
      </p:sp>
    </p:spTree>
    <p:extLst>
      <p:ext uri="{BB962C8B-B14F-4D97-AF65-F5344CB8AC3E}">
        <p14:creationId xmlns:p14="http://schemas.microsoft.com/office/powerpoint/2010/main" val="1987744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FA4C-2D85-407C-8FAB-090D935C064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D80AC8D-0B7C-442F-9A11-07ECC4A34A18}"/>
              </a:ext>
            </a:extLst>
          </p:cNvPr>
          <p:cNvSpPr>
            <a:spLocks noGrp="1"/>
          </p:cNvSpPr>
          <p:nvPr>
            <p:ph idx="1"/>
          </p:nvPr>
        </p:nvSpPr>
        <p:spPr/>
        <p:txBody>
          <a:bodyPr/>
          <a:lstStyle/>
          <a:p>
            <a:pPr algn="just"/>
            <a:r>
              <a:rPr lang="en-US" dirty="0"/>
              <a:t>Until 1950s most of the removable partial dentures were designed and constructed by the </a:t>
            </a:r>
            <a:r>
              <a:rPr lang="en-US" dirty="0" err="1"/>
              <a:t>time-honoured</a:t>
            </a:r>
            <a:r>
              <a:rPr lang="en-US" dirty="0"/>
              <a:t> method of ‘eye balling’, which was arbitrary. </a:t>
            </a:r>
          </a:p>
          <a:p>
            <a:pPr algn="just"/>
            <a:r>
              <a:rPr lang="en-US" dirty="0"/>
              <a:t>The advent of ‘surveyor’ has made this procedure more scientific and controlled. </a:t>
            </a:r>
          </a:p>
          <a:p>
            <a:pPr algn="just"/>
            <a:r>
              <a:rPr lang="en-US" dirty="0"/>
              <a:t>Dr A.J. </a:t>
            </a:r>
            <a:r>
              <a:rPr lang="en-US" dirty="0" err="1"/>
              <a:t>Fortunati</a:t>
            </a:r>
            <a:r>
              <a:rPr lang="en-US" dirty="0"/>
              <a:t> is thought to be the first person to employ a mechanical device to determine the relative parallelism of tooth surfaces. </a:t>
            </a:r>
          </a:p>
          <a:p>
            <a:pPr algn="just"/>
            <a:r>
              <a:rPr lang="en-US" dirty="0"/>
              <a:t>The first commercial dental surveyor was manufactured by J.M. Ney Company in 1923 (Ney Surveyor).</a:t>
            </a:r>
            <a:endParaRPr lang="en-IN" dirty="0"/>
          </a:p>
        </p:txBody>
      </p:sp>
    </p:spTree>
    <p:extLst>
      <p:ext uri="{BB962C8B-B14F-4D97-AF65-F5344CB8AC3E}">
        <p14:creationId xmlns:p14="http://schemas.microsoft.com/office/powerpoint/2010/main" val="2669206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07554-7FA2-432D-83F1-377BF87FDFEA}"/>
              </a:ext>
            </a:extLst>
          </p:cNvPr>
          <p:cNvSpPr>
            <a:spLocks noGrp="1"/>
          </p:cNvSpPr>
          <p:nvPr>
            <p:ph type="title"/>
          </p:nvPr>
        </p:nvSpPr>
        <p:spPr/>
        <p:txBody>
          <a:bodyPr/>
          <a:lstStyle/>
          <a:p>
            <a:r>
              <a:rPr lang="en-IN" dirty="0"/>
              <a:t>Definitions</a:t>
            </a:r>
          </a:p>
        </p:txBody>
      </p:sp>
      <p:sp>
        <p:nvSpPr>
          <p:cNvPr id="3" name="Content Placeholder 2">
            <a:extLst>
              <a:ext uri="{FF2B5EF4-FFF2-40B4-BE49-F238E27FC236}">
                <a16:creationId xmlns:a16="http://schemas.microsoft.com/office/drawing/2014/main" id="{63B74430-24EA-43FB-931F-8D906164EA3C}"/>
              </a:ext>
            </a:extLst>
          </p:cNvPr>
          <p:cNvSpPr>
            <a:spLocks noGrp="1"/>
          </p:cNvSpPr>
          <p:nvPr>
            <p:ph idx="1"/>
          </p:nvPr>
        </p:nvSpPr>
        <p:spPr/>
        <p:txBody>
          <a:bodyPr/>
          <a:lstStyle/>
          <a:p>
            <a:pPr algn="just"/>
            <a:r>
              <a:rPr lang="en-US" dirty="0"/>
              <a:t>Survey : The procedure of locating and delineating the contour and position of the abutment teeth and associated structures before designing a removable partial denture. </a:t>
            </a:r>
          </a:p>
          <a:p>
            <a:pPr algn="just"/>
            <a:r>
              <a:rPr lang="en-US" dirty="0"/>
              <a:t>Surveying: An analysis and comparison of the prominence of intraoral contours associated with the fabrication of a dental prosthesis. </a:t>
            </a:r>
          </a:p>
          <a:p>
            <a:pPr algn="just"/>
            <a:r>
              <a:rPr lang="en-US" dirty="0"/>
              <a:t>Surveyor : A paralleling instrument used in construction of a dental prosthesis to locate and delineate the contours and relative positions of abutment teeth and associated structures.</a:t>
            </a:r>
            <a:endParaRPr lang="en-IN" dirty="0"/>
          </a:p>
        </p:txBody>
      </p:sp>
    </p:spTree>
    <p:extLst>
      <p:ext uri="{BB962C8B-B14F-4D97-AF65-F5344CB8AC3E}">
        <p14:creationId xmlns:p14="http://schemas.microsoft.com/office/powerpoint/2010/main" val="3419323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0AC8-FCE1-41AD-BEA6-4A3FBE3A708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D894877-7CA5-4EC8-8D94-A6AFE2535D4D}"/>
              </a:ext>
            </a:extLst>
          </p:cNvPr>
          <p:cNvSpPr>
            <a:spLocks noGrp="1"/>
          </p:cNvSpPr>
          <p:nvPr>
            <p:ph idx="1"/>
          </p:nvPr>
        </p:nvSpPr>
        <p:spPr/>
        <p:txBody>
          <a:bodyPr/>
          <a:lstStyle/>
          <a:p>
            <a:pPr algn="just"/>
            <a:r>
              <a:rPr lang="en-US" dirty="0"/>
              <a:t>Height of contour : A line encircling a tooth and designating its greatest circumference at a selected axial position determined by a dental surveyor. </a:t>
            </a:r>
          </a:p>
          <a:p>
            <a:pPr algn="just"/>
            <a:r>
              <a:rPr lang="en-US" dirty="0"/>
              <a:t>Survey line : A line produced on a cast by a surveyor marking the greatest prominence of contour in relation to the planned path of placement of a restoration.</a:t>
            </a:r>
            <a:endParaRPr lang="en-IN" dirty="0"/>
          </a:p>
        </p:txBody>
      </p:sp>
    </p:spTree>
    <p:extLst>
      <p:ext uri="{BB962C8B-B14F-4D97-AF65-F5344CB8AC3E}">
        <p14:creationId xmlns:p14="http://schemas.microsoft.com/office/powerpoint/2010/main" val="4202779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1EEB-84BB-4359-AB54-7305F5A65B0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055165A-F3E9-4CE7-8919-C3A189966FEE}"/>
              </a:ext>
            </a:extLst>
          </p:cNvPr>
          <p:cNvSpPr>
            <a:spLocks noGrp="1"/>
          </p:cNvSpPr>
          <p:nvPr>
            <p:ph idx="1"/>
          </p:nvPr>
        </p:nvSpPr>
        <p:spPr/>
        <p:txBody>
          <a:bodyPr/>
          <a:lstStyle/>
          <a:p>
            <a:pPr algn="just"/>
            <a:r>
              <a:rPr lang="en-US" dirty="0"/>
              <a:t>Path of placement : Defined as the specific direction in which a prosthesis is placed on the abutment teeth (GPT8). </a:t>
            </a:r>
          </a:p>
          <a:p>
            <a:pPr algn="just"/>
            <a:r>
              <a:rPr lang="en-US" dirty="0"/>
              <a:t>Guiding planes : Vertically parallel surfaces on abutment teeth oriented so as to contribute to the direction of the path of placement and removal of a removable dental prosthesis (GPT8).</a:t>
            </a:r>
            <a:endParaRPr lang="en-IN" dirty="0"/>
          </a:p>
        </p:txBody>
      </p:sp>
    </p:spTree>
    <p:extLst>
      <p:ext uri="{BB962C8B-B14F-4D97-AF65-F5344CB8AC3E}">
        <p14:creationId xmlns:p14="http://schemas.microsoft.com/office/powerpoint/2010/main" val="3708552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A5CA-6314-4F7C-890D-2A482B715F95}"/>
              </a:ext>
            </a:extLst>
          </p:cNvPr>
          <p:cNvSpPr>
            <a:spLocks noGrp="1"/>
          </p:cNvSpPr>
          <p:nvPr>
            <p:ph type="title"/>
          </p:nvPr>
        </p:nvSpPr>
        <p:spPr/>
        <p:txBody>
          <a:bodyPr/>
          <a:lstStyle/>
          <a:p>
            <a:r>
              <a:rPr lang="en-IN" dirty="0"/>
              <a:t>Surveyor-Types</a:t>
            </a:r>
          </a:p>
        </p:txBody>
      </p:sp>
      <p:sp>
        <p:nvSpPr>
          <p:cNvPr id="3" name="Content Placeholder 2">
            <a:extLst>
              <a:ext uri="{FF2B5EF4-FFF2-40B4-BE49-F238E27FC236}">
                <a16:creationId xmlns:a16="http://schemas.microsoft.com/office/drawing/2014/main" id="{C25E5EF5-BEF8-4B23-B7CA-370ACC67EB4F}"/>
              </a:ext>
            </a:extLst>
          </p:cNvPr>
          <p:cNvSpPr>
            <a:spLocks noGrp="1"/>
          </p:cNvSpPr>
          <p:nvPr>
            <p:ph idx="1"/>
          </p:nvPr>
        </p:nvSpPr>
        <p:spPr/>
        <p:txBody>
          <a:bodyPr/>
          <a:lstStyle/>
          <a:p>
            <a:pPr algn="just"/>
            <a:r>
              <a:rPr lang="en-US" dirty="0"/>
              <a:t>1. Ney surveyor : Horizontal arm is fixed.</a:t>
            </a:r>
          </a:p>
          <a:p>
            <a:pPr algn="just"/>
            <a:r>
              <a:rPr lang="en-US" dirty="0"/>
              <a:t>2.Jelenko (Wills) surveyor : Horizontal arm can swivel.</a:t>
            </a:r>
          </a:p>
          <a:p>
            <a:pPr algn="just"/>
            <a:r>
              <a:rPr lang="en-US" dirty="0"/>
              <a:t> 3. Williams surveyor : Horizontal arm is split and jointed.</a:t>
            </a:r>
            <a:endParaRPr lang="en-IN" dirty="0"/>
          </a:p>
        </p:txBody>
      </p:sp>
    </p:spTree>
    <p:extLst>
      <p:ext uri="{BB962C8B-B14F-4D97-AF65-F5344CB8AC3E}">
        <p14:creationId xmlns:p14="http://schemas.microsoft.com/office/powerpoint/2010/main" val="1284617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TotalTime>
  <Words>1937</Words>
  <Application>Microsoft Office PowerPoint</Application>
  <PresentationFormat>Widescreen</PresentationFormat>
  <Paragraphs>148</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Times New Roman</vt:lpstr>
      <vt:lpstr>Office Theme</vt:lpstr>
      <vt:lpstr>PowerPoint Presentation</vt:lpstr>
      <vt:lpstr>Specific Learning Objective</vt:lpstr>
      <vt:lpstr>contents</vt:lpstr>
      <vt:lpstr>Introduction</vt:lpstr>
      <vt:lpstr>PowerPoint Presentation</vt:lpstr>
      <vt:lpstr>Definitions</vt:lpstr>
      <vt:lpstr>PowerPoint Presentation</vt:lpstr>
      <vt:lpstr>PowerPoint Presentation</vt:lpstr>
      <vt:lpstr>Surveyor-Types</vt:lpstr>
      <vt:lpstr>PowerPoint Presentation</vt:lpstr>
      <vt:lpstr>Parts</vt:lpstr>
      <vt:lpstr>parts</vt:lpstr>
      <vt:lpstr>parts</vt:lpstr>
      <vt:lpstr>PowerPoint Presentation</vt:lpstr>
      <vt:lpstr>parts</vt:lpstr>
      <vt:lpstr>PowerPoint Presentation</vt:lpstr>
      <vt:lpstr>PowerPoint Presentation</vt:lpstr>
      <vt:lpstr>PowerPoint Presentation</vt:lpstr>
      <vt:lpstr>parts</vt:lpstr>
      <vt:lpstr>PowerPoint Presentation</vt:lpstr>
      <vt:lpstr>Uses/purposes of surveyor</vt:lpstr>
      <vt:lpstr>1.Surveying the diagnostic cast</vt:lpstr>
      <vt:lpstr>2.Tripoding</vt:lpstr>
      <vt:lpstr>3. Surveying the master cast</vt:lpstr>
      <vt:lpstr>4. Contouring wax patterns</vt:lpstr>
      <vt:lpstr>5. Contouring crowns</vt:lpstr>
      <vt:lpstr>6. Placing internal attachments</vt:lpstr>
      <vt:lpstr>PowerPoint Presentation</vt:lpstr>
      <vt:lpstr>7.Placing internal rests</vt:lpstr>
      <vt:lpstr>Surveying -The surveying procedure usually involves the following procedures.</vt:lpstr>
      <vt:lpstr>Surveying diagnostic cast This is done before the treatment plan is formulated.</vt:lpstr>
      <vt:lpstr>Summary</vt:lpstr>
      <vt:lpstr>Take home message</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Surveying</dc:title>
  <dc:creator>shilpi karpathak</dc:creator>
  <cp:lastModifiedBy>dell</cp:lastModifiedBy>
  <cp:revision>132</cp:revision>
  <dcterms:created xsi:type="dcterms:W3CDTF">2020-05-22T11:50:38Z</dcterms:created>
  <dcterms:modified xsi:type="dcterms:W3CDTF">2022-09-24T09:33:59Z</dcterms:modified>
</cp:coreProperties>
</file>